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3"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87" r:id="rId15"/>
    <p:sldId id="269" r:id="rId16"/>
    <p:sldId id="270" r:id="rId17"/>
    <p:sldId id="271" r:id="rId18"/>
    <p:sldId id="279" r:id="rId19"/>
    <p:sldId id="272" r:id="rId20"/>
    <p:sldId id="278" r:id="rId21"/>
    <p:sldId id="273" r:id="rId22"/>
    <p:sldId id="277" r:id="rId23"/>
    <p:sldId id="274" r:id="rId24"/>
    <p:sldId id="276" r:id="rId25"/>
    <p:sldId id="275" r:id="rId26"/>
    <p:sldId id="280" r:id="rId27"/>
    <p:sldId id="286" r:id="rId28"/>
    <p:sldId id="285" r:id="rId29"/>
    <p:sldId id="289" r:id="rId30"/>
    <p:sldId id="290" r:id="rId31"/>
    <p:sldId id="291" r:id="rId32"/>
    <p:sldId id="282" r:id="rId33"/>
    <p:sldId id="283" r:id="rId34"/>
    <p:sldId id="284" r:id="rId35"/>
    <p:sldId id="288"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565"/>
  </p:normalViewPr>
  <p:slideViewPr>
    <p:cSldViewPr snapToGrid="0">
      <p:cViewPr varScale="1">
        <p:scale>
          <a:sx n="105" d="100"/>
          <a:sy n="105" d="100"/>
        </p:scale>
        <p:origin x="84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Users/nyoumssiboss/Desktop/E_P/FULLDATA_1.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nyoumssiboss/Desktop/E_P/FULLDATA_1.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nyoumssiboss/Desktop/E_P/FULLDATA_1.csv"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en-US"/>
              <a:t>Life expectancy at birth, total (years)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en-US"/>
        </a:p>
      </c:txPr>
    </c:title>
    <c:autoTitleDeleted val="0"/>
    <c:plotArea>
      <c:layout/>
      <c:lineChart>
        <c:grouping val="standard"/>
        <c:varyColors val="0"/>
        <c:ser>
          <c:idx val="3"/>
          <c:order val="0"/>
          <c:tx>
            <c:strRef>
              <c:f>FULLDATA_1!$F$1</c:f>
              <c:strCache>
                <c:ptCount val="1"/>
                <c:pt idx="0">
                  <c:v>Life expectancy at birth, total (years)</c:v>
                </c:pt>
              </c:strCache>
            </c:strRef>
          </c:tx>
          <c:spPr>
            <a:ln w="28575" cap="rnd">
              <a:solidFill>
                <a:schemeClr val="accent4"/>
              </a:solidFill>
              <a:round/>
            </a:ln>
            <a:effectLst/>
          </c:spPr>
          <c:marker>
            <c:symbol val="none"/>
          </c:marker>
          <c:cat>
            <c:numRef>
              <c:f>FULLDATA_1!$C$2:$C$125</c:f>
              <c:numCache>
                <c:formatCode>General</c:formatCode>
                <c:ptCount val="62"/>
                <c:pt idx="0">
                  <c:v>162.7263255</c:v>
                </c:pt>
                <c:pt idx="1">
                  <c:v>162.5559676</c:v>
                </c:pt>
                <c:pt idx="2">
                  <c:v>172.2710222</c:v>
                </c:pt>
                <c:pt idx="3">
                  <c:v>199.78491579999999</c:v>
                </c:pt>
                <c:pt idx="4">
                  <c:v>180.22877410000001</c:v>
                </c:pt>
                <c:pt idx="5">
                  <c:v>199.51722749999999</c:v>
                </c:pt>
                <c:pt idx="6">
                  <c:v>211.05438839999999</c:v>
                </c:pt>
                <c:pt idx="7">
                  <c:v>213.63659870000001</c:v>
                </c:pt>
                <c:pt idx="8">
                  <c:v>226.62132030000001</c:v>
                </c:pt>
                <c:pt idx="9">
                  <c:v>252.56863530000001</c:v>
                </c:pt>
                <c:pt idx="10">
                  <c:v>263.4990373</c:v>
                </c:pt>
                <c:pt idx="11">
                  <c:v>282.57492580000002</c:v>
                </c:pt>
                <c:pt idx="12">
                  <c:v>297.07174140000001</c:v>
                </c:pt>
                <c:pt idx="13">
                  <c:v>375.45627059999998</c:v>
                </c:pt>
                <c:pt idx="14">
                  <c:v>451.03468830000003</c:v>
                </c:pt>
                <c:pt idx="15">
                  <c:v>466.62177120000001</c:v>
                </c:pt>
                <c:pt idx="16">
                  <c:v>450.65258879999999</c:v>
                </c:pt>
                <c:pt idx="17">
                  <c:v>496.73054200000001</c:v>
                </c:pt>
                <c:pt idx="18">
                  <c:v>538.06925650000005</c:v>
                </c:pt>
                <c:pt idx="19">
                  <c:v>610.08956439999997</c:v>
                </c:pt>
                <c:pt idx="20">
                  <c:v>750.76934700000004</c:v>
                </c:pt>
                <c:pt idx="21">
                  <c:v>745.05766500000004</c:v>
                </c:pt>
                <c:pt idx="22">
                  <c:v>694.05358550000005</c:v>
                </c:pt>
                <c:pt idx="23">
                  <c:v>704.89889530000005</c:v>
                </c:pt>
                <c:pt idx="24">
                  <c:v>626.67368520000002</c:v>
                </c:pt>
                <c:pt idx="25">
                  <c:v>517.92288540000004</c:v>
                </c:pt>
                <c:pt idx="26">
                  <c:v>562.69418229999997</c:v>
                </c:pt>
                <c:pt idx="27">
                  <c:v>666.74412659999996</c:v>
                </c:pt>
                <c:pt idx="28">
                  <c:v>709.99172720000001</c:v>
                </c:pt>
                <c:pt idx="29">
                  <c:v>734.86650610000004</c:v>
                </c:pt>
                <c:pt idx="30">
                  <c:v>831.20201929999996</c:v>
                </c:pt>
                <c:pt idx="31">
                  <c:v>872.39130560000001</c:v>
                </c:pt>
                <c:pt idx="32">
                  <c:v>739.30365010000003</c:v>
                </c:pt>
                <c:pt idx="33">
                  <c:v>714.00994879999996</c:v>
                </c:pt>
                <c:pt idx="34">
                  <c:v>705.44726479999997</c:v>
                </c:pt>
                <c:pt idx="35">
                  <c:v>771.25998010000001</c:v>
                </c:pt>
                <c:pt idx="36">
                  <c:v>747.76710309999999</c:v>
                </c:pt>
                <c:pt idx="37">
                  <c:v>765.89006140000004</c:v>
                </c:pt>
                <c:pt idx="38">
                  <c:v>703.02888889999997</c:v>
                </c:pt>
                <c:pt idx="39">
                  <c:v>675.73987629999999</c:v>
                </c:pt>
                <c:pt idx="40">
                  <c:v>713.17789960000005</c:v>
                </c:pt>
                <c:pt idx="41">
                  <c:v>633.54847859999995</c:v>
                </c:pt>
                <c:pt idx="42">
                  <c:v>631.81018210000002</c:v>
                </c:pt>
                <c:pt idx="43">
                  <c:v>819.66592009999999</c:v>
                </c:pt>
                <c:pt idx="44">
                  <c:v>993.66810629999998</c:v>
                </c:pt>
                <c:pt idx="45">
                  <c:v>1129.701204</c:v>
                </c:pt>
                <c:pt idx="46">
                  <c:v>1236.994113</c:v>
                </c:pt>
                <c:pt idx="47">
                  <c:v>1382.7374420000001</c:v>
                </c:pt>
                <c:pt idx="48">
                  <c:v>1442.0310119999999</c:v>
                </c:pt>
                <c:pt idx="49">
                  <c:v>1425.307168</c:v>
                </c:pt>
                <c:pt idx="50">
                  <c:v>1659.6549219999999</c:v>
                </c:pt>
                <c:pt idx="51">
                  <c:v>1810.2291640000001</c:v>
                </c:pt>
                <c:pt idx="52">
                  <c:v>1777.30395</c:v>
                </c:pt>
                <c:pt idx="53">
                  <c:v>1748.9055940000001</c:v>
                </c:pt>
                <c:pt idx="54">
                  <c:v>1736.2422200000001</c:v>
                </c:pt>
                <c:pt idx="55">
                  <c:v>1556.3164690000001</c:v>
                </c:pt>
                <c:pt idx="56">
                  <c:v>1446.5336239999999</c:v>
                </c:pt>
                <c:pt idx="57">
                  <c:v>1629.4042730000001</c:v>
                </c:pt>
                <c:pt idx="58">
                  <c:v>1541.031661</c:v>
                </c:pt>
                <c:pt idx="59">
                  <c:v>1511.3092590000001</c:v>
                </c:pt>
                <c:pt idx="60">
                  <c:v>1360.878645</c:v>
                </c:pt>
                <c:pt idx="61">
                  <c:v>1557.7226820000001</c:v>
                </c:pt>
              </c:numCache>
            </c:numRef>
          </c:cat>
          <c:val>
            <c:numRef>
              <c:f>FULLDATA_1!$F$2:$F$125</c:f>
              <c:numCache>
                <c:formatCode>General</c:formatCode>
                <c:ptCount val="62"/>
                <c:pt idx="0">
                  <c:v>42.716052529999999</c:v>
                </c:pt>
                <c:pt idx="1">
                  <c:v>43.166935070000001</c:v>
                </c:pt>
                <c:pt idx="2">
                  <c:v>43.603990250000003</c:v>
                </c:pt>
                <c:pt idx="3">
                  <c:v>44.0256167</c:v>
                </c:pt>
                <c:pt idx="4">
                  <c:v>44.432720969999998</c:v>
                </c:pt>
                <c:pt idx="5">
                  <c:v>44.826918509999999</c:v>
                </c:pt>
                <c:pt idx="6">
                  <c:v>45.213047709999998</c:v>
                </c:pt>
                <c:pt idx="7">
                  <c:v>45.594294120000001</c:v>
                </c:pt>
                <c:pt idx="8">
                  <c:v>45.974058839999998</c:v>
                </c:pt>
                <c:pt idx="9">
                  <c:v>46.352398899999997</c:v>
                </c:pt>
                <c:pt idx="10">
                  <c:v>46.728796510000002</c:v>
                </c:pt>
                <c:pt idx="11">
                  <c:v>47.102866319999997</c:v>
                </c:pt>
                <c:pt idx="12">
                  <c:v>47.471168429999999</c:v>
                </c:pt>
                <c:pt idx="13">
                  <c:v>47.8294031</c:v>
                </c:pt>
                <c:pt idx="14">
                  <c:v>48.17499866</c:v>
                </c:pt>
                <c:pt idx="15">
                  <c:v>48.503310900000002</c:v>
                </c:pt>
                <c:pt idx="16">
                  <c:v>48.810836530000003</c:v>
                </c:pt>
                <c:pt idx="17">
                  <c:v>49.097849580000002</c:v>
                </c:pt>
                <c:pt idx="18">
                  <c:v>49.366327570000003</c:v>
                </c:pt>
                <c:pt idx="19">
                  <c:v>49.6199972</c:v>
                </c:pt>
                <c:pt idx="20">
                  <c:v>49.87069254</c:v>
                </c:pt>
                <c:pt idx="21">
                  <c:v>50.115885839999997</c:v>
                </c:pt>
                <c:pt idx="22">
                  <c:v>50.363456409999998</c:v>
                </c:pt>
                <c:pt idx="23">
                  <c:v>50.610384910000001</c:v>
                </c:pt>
                <c:pt idx="24">
                  <c:v>50.848334780000002</c:v>
                </c:pt>
                <c:pt idx="25">
                  <c:v>51.058057089999998</c:v>
                </c:pt>
                <c:pt idx="26">
                  <c:v>51.214280850000002</c:v>
                </c:pt>
                <c:pt idx="27">
                  <c:v>51.299780849999998</c:v>
                </c:pt>
                <c:pt idx="28">
                  <c:v>51.308595480000001</c:v>
                </c:pt>
                <c:pt idx="29">
                  <c:v>51.251763109999999</c:v>
                </c:pt>
                <c:pt idx="30">
                  <c:v>51.154113099999996</c:v>
                </c:pt>
                <c:pt idx="31">
                  <c:v>51.048413830000001</c:v>
                </c:pt>
                <c:pt idx="32">
                  <c:v>50.957262120000003</c:v>
                </c:pt>
                <c:pt idx="33">
                  <c:v>50.890246099999999</c:v>
                </c:pt>
                <c:pt idx="34">
                  <c:v>50.841864960000002</c:v>
                </c:pt>
                <c:pt idx="35">
                  <c:v>50.808484399999998</c:v>
                </c:pt>
                <c:pt idx="36">
                  <c:v>50.796156969999998</c:v>
                </c:pt>
                <c:pt idx="37">
                  <c:v>50.820613569999999</c:v>
                </c:pt>
                <c:pt idx="38">
                  <c:v>50.897607180000001</c:v>
                </c:pt>
                <c:pt idx="39">
                  <c:v>51.044191329999997</c:v>
                </c:pt>
                <c:pt idx="40">
                  <c:v>51.276128880000002</c:v>
                </c:pt>
                <c:pt idx="41">
                  <c:v>51.606458279999998</c:v>
                </c:pt>
                <c:pt idx="42">
                  <c:v>52.043149280000002</c:v>
                </c:pt>
                <c:pt idx="43">
                  <c:v>52.585853399999998</c:v>
                </c:pt>
                <c:pt idx="44">
                  <c:v>53.228913470000002</c:v>
                </c:pt>
                <c:pt idx="45">
                  <c:v>53.966550130000002</c:v>
                </c:pt>
                <c:pt idx="46">
                  <c:v>54.791706650000002</c:v>
                </c:pt>
                <c:pt idx="47">
                  <c:v>55.682343500000002</c:v>
                </c:pt>
                <c:pt idx="48">
                  <c:v>56.609798920000003</c:v>
                </c:pt>
                <c:pt idx="49">
                  <c:v>57.548771860000002</c:v>
                </c:pt>
                <c:pt idx="50">
                  <c:v>58.470696680000003</c:v>
                </c:pt>
                <c:pt idx="51">
                  <c:v>59.353594919999999</c:v>
                </c:pt>
                <c:pt idx="52">
                  <c:v>60.185561049999997</c:v>
                </c:pt>
                <c:pt idx="53">
                  <c:v>60.95336296</c:v>
                </c:pt>
                <c:pt idx="54">
                  <c:v>61.647366589999997</c:v>
                </c:pt>
                <c:pt idx="55">
                  <c:v>62.25928837</c:v>
                </c:pt>
                <c:pt idx="56">
                  <c:v>62.787681489999997</c:v>
                </c:pt>
                <c:pt idx="57">
                  <c:v>63.24626353</c:v>
                </c:pt>
                <c:pt idx="58">
                  <c:v>63.648988039999999</c:v>
                </c:pt>
                <c:pt idx="59">
                  <c:v>64.005212619999995</c:v>
                </c:pt>
                <c:pt idx="60">
                  <c:v>64.325702230000005</c:v>
                </c:pt>
              </c:numCache>
            </c:numRef>
          </c:val>
          <c:smooth val="0"/>
          <c:extLst>
            <c:ext xmlns:c16="http://schemas.microsoft.com/office/drawing/2014/chart" uri="{C3380CC4-5D6E-409C-BE32-E72D297353CC}">
              <c16:uniqueId val="{00000000-3CB5-874A-846E-F21B4AA42644}"/>
            </c:ext>
          </c:extLst>
        </c:ser>
        <c:dLbls>
          <c:showLegendKey val="0"/>
          <c:showVal val="0"/>
          <c:showCatName val="0"/>
          <c:showSerName val="0"/>
          <c:showPercent val="0"/>
          <c:showBubbleSize val="0"/>
        </c:dLbls>
        <c:smooth val="0"/>
        <c:axId val="174593552"/>
        <c:axId val="174123232"/>
      </c:lineChart>
      <c:catAx>
        <c:axId val="174593552"/>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dk1"/>
                    </a:solidFill>
                    <a:latin typeface="+mn-lt"/>
                    <a:ea typeface="+mn-ea"/>
                    <a:cs typeface="+mn-cs"/>
                  </a:defRPr>
                </a:pPr>
                <a:r>
                  <a:rPr lang="en-US" sz="1800" dirty="0"/>
                  <a:t>GDP per capita</a:t>
                </a:r>
              </a:p>
            </c:rich>
          </c:tx>
          <c:layout>
            <c:manualLayout>
              <c:xMode val="edge"/>
              <c:yMode val="edge"/>
              <c:x val="0.45540223097112859"/>
              <c:y val="0.8907941930958545"/>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174123232"/>
        <c:crosses val="autoZero"/>
        <c:auto val="1"/>
        <c:lblAlgn val="ctr"/>
        <c:lblOffset val="100"/>
        <c:noMultiLvlLbl val="0"/>
      </c:catAx>
      <c:valAx>
        <c:axId val="174123232"/>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dk1"/>
                    </a:solidFill>
                    <a:latin typeface="+mn-lt"/>
                    <a:ea typeface="+mn-ea"/>
                    <a:cs typeface="+mn-cs"/>
                  </a:defRPr>
                </a:pPr>
                <a:r>
                  <a:rPr lang="en-US"/>
                  <a:t>Life expectancy</a:t>
                </a:r>
              </a:p>
            </c:rich>
          </c:tx>
          <c:layout>
            <c:manualLayout>
              <c:xMode val="edge"/>
              <c:yMode val="edge"/>
              <c:x val="8.3333333333333332E-3"/>
              <c:y val="0.29165612432679627"/>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174593552"/>
        <c:crosses val="autoZero"/>
        <c:crossBetween val="between"/>
      </c:valAx>
      <c:spPr>
        <a:solidFill>
          <a:schemeClr val="dk1"/>
        </a:solidFill>
        <a:ln w="12700" cap="flat" cmpd="sng" algn="ctr">
          <a:solidFill>
            <a:schemeClr val="dk1">
              <a:shade val="50000"/>
            </a:schemeClr>
          </a:solidFill>
          <a:prstDash val="solid"/>
          <a:miter lim="800000"/>
        </a:ln>
        <a:effectLst/>
      </c:spPr>
    </c:plotArea>
    <c:plotVisOnly val="1"/>
    <c:dispBlanksAs val="span"/>
    <c:extLst>
      <c:ext xmlns:c16r3="http://schemas.microsoft.com/office/drawing/2017/03/chart" uri="{56B9EC1D-385E-4148-901F-78D8002777C0}">
        <c16r3:dataDisplayOptions16>
          <c16r3:dispNaAsBlank val="1"/>
        </c16r3:dataDisplayOptions16>
      </c:ext>
    </c:extLst>
    <c:showDLblsOverMax val="0"/>
  </c:chart>
  <c:spPr>
    <a:solidFill>
      <a:schemeClr val="lt1"/>
    </a:solidFill>
    <a:ln w="12700" cap="flat" cmpd="sng" algn="ctr">
      <a:solidFill>
        <a:schemeClr val="accent1"/>
      </a:solidFill>
      <a:prstDash val="solid"/>
      <a:miter lim="800000"/>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4"/>
          <c:order val="0"/>
          <c:tx>
            <c:strRef>
              <c:f>FULLDATA_1!$F$1</c:f>
              <c:strCache>
                <c:ptCount val="1"/>
                <c:pt idx="0">
                  <c:v>Life expectancy at birth, total (years)</c:v>
                </c:pt>
              </c:strCache>
            </c:strRef>
          </c:tx>
          <c:spPr>
            <a:ln w="28575" cap="rnd">
              <a:solidFill>
                <a:schemeClr val="accent5"/>
              </a:solidFill>
              <a:round/>
            </a:ln>
            <a:effectLst/>
          </c:spPr>
          <c:marker>
            <c:symbol val="none"/>
          </c:marker>
          <c:cat>
            <c:numRef>
              <c:f>FULLDATA_1!$C$2:$C$16493</c:f>
              <c:numCache>
                <c:formatCode>General</c:formatCode>
                <c:ptCount val="62"/>
                <c:pt idx="0">
                  <c:v>2939.448335</c:v>
                </c:pt>
                <c:pt idx="1">
                  <c:v>2991.592897</c:v>
                </c:pt>
                <c:pt idx="2">
                  <c:v>3155.097538</c:v>
                </c:pt>
                <c:pt idx="3">
                  <c:v>3283.1414530000002</c:v>
                </c:pt>
                <c:pt idx="4">
                  <c:v>3480.4269450000002</c:v>
                </c:pt>
                <c:pt idx="5">
                  <c:v>3729.9697040000001</c:v>
                </c:pt>
                <c:pt idx="6">
                  <c:v>4044.2472149999999</c:v>
                </c:pt>
                <c:pt idx="7">
                  <c:v>4231.8673509999999</c:v>
                </c:pt>
                <c:pt idx="8">
                  <c:v>4579.9822599999998</c:v>
                </c:pt>
                <c:pt idx="9">
                  <c:v>4912.4875949999996</c:v>
                </c:pt>
                <c:pt idx="10">
                  <c:v>5129.0918439999996</c:v>
                </c:pt>
                <c:pt idx="11">
                  <c:v>5504.815818</c:v>
                </c:pt>
                <c:pt idx="12">
                  <c:v>5997.4856319999999</c:v>
                </c:pt>
                <c:pt idx="13">
                  <c:v>6640.8059880000001</c:v>
                </c:pt>
                <c:pt idx="14">
                  <c:v>7206.8167970000004</c:v>
                </c:pt>
                <c:pt idx="15">
                  <c:v>7773.0846890000003</c:v>
                </c:pt>
                <c:pt idx="16">
                  <c:v>8613.0289890000004</c:v>
                </c:pt>
                <c:pt idx="17">
                  <c:v>9400.4658369999997</c:v>
                </c:pt>
                <c:pt idx="18">
                  <c:v>10424.52908</c:v>
                </c:pt>
                <c:pt idx="19">
                  <c:v>11515.45602</c:v>
                </c:pt>
                <c:pt idx="20">
                  <c:v>12437.7765</c:v>
                </c:pt>
                <c:pt idx="21">
                  <c:v>13816.079390000001</c:v>
                </c:pt>
                <c:pt idx="22">
                  <c:v>14242.84546</c:v>
                </c:pt>
                <c:pt idx="23">
                  <c:v>15336.630230000001</c:v>
                </c:pt>
                <c:pt idx="24">
                  <c:v>16803.689880000002</c:v>
                </c:pt>
                <c:pt idx="25">
                  <c:v>17833.07274</c:v>
                </c:pt>
                <c:pt idx="26">
                  <c:v>18619.66329</c:v>
                </c:pt>
                <c:pt idx="27">
                  <c:v>19672.459439999999</c:v>
                </c:pt>
                <c:pt idx="28">
                  <c:v>21172.753390000002</c:v>
                </c:pt>
                <c:pt idx="29">
                  <c:v>22644.656500000001</c:v>
                </c:pt>
                <c:pt idx="30">
                  <c:v>23645.614310000001</c:v>
                </c:pt>
                <c:pt idx="31">
                  <c:v>24086.21645</c:v>
                </c:pt>
                <c:pt idx="32">
                  <c:v>24967.706320000001</c:v>
                </c:pt>
                <c:pt idx="33">
                  <c:v>25765.541550000002</c:v>
                </c:pt>
                <c:pt idx="34">
                  <c:v>26925.461510000001</c:v>
                </c:pt>
                <c:pt idx="35">
                  <c:v>27891.387439999999</c:v>
                </c:pt>
                <c:pt idx="36">
                  <c:v>29105.32086</c:v>
                </c:pt>
                <c:pt idx="37">
                  <c:v>30518.03962</c:v>
                </c:pt>
                <c:pt idx="38">
                  <c:v>31691.91778</c:v>
                </c:pt>
                <c:pt idx="39">
                  <c:v>33320.922290000002</c:v>
                </c:pt>
                <c:pt idx="40">
                  <c:v>35151.329599999997</c:v>
                </c:pt>
                <c:pt idx="41">
                  <c:v>35831.379370000002</c:v>
                </c:pt>
                <c:pt idx="42">
                  <c:v>36651.829109999999</c:v>
                </c:pt>
                <c:pt idx="43">
                  <c:v>38395.221579999998</c:v>
                </c:pt>
                <c:pt idx="44">
                  <c:v>40788.093540000002</c:v>
                </c:pt>
                <c:pt idx="45">
                  <c:v>43368.25243</c:v>
                </c:pt>
                <c:pt idx="46">
                  <c:v>45741.032590000003</c:v>
                </c:pt>
                <c:pt idx="47">
                  <c:v>47727.482040000003</c:v>
                </c:pt>
                <c:pt idx="48">
                  <c:v>48398.10295</c:v>
                </c:pt>
                <c:pt idx="49">
                  <c:v>46581.283539999997</c:v>
                </c:pt>
                <c:pt idx="50">
                  <c:v>48552.942410000003</c:v>
                </c:pt>
                <c:pt idx="51">
                  <c:v>50289.024400000002</c:v>
                </c:pt>
                <c:pt idx="52">
                  <c:v>51881.170890000001</c:v>
                </c:pt>
                <c:pt idx="53">
                  <c:v>53234.150099999999</c:v>
                </c:pt>
                <c:pt idx="54">
                  <c:v>54714.470930000003</c:v>
                </c:pt>
                <c:pt idx="55">
                  <c:v>55452.42138</c:v>
                </c:pt>
                <c:pt idx="56">
                  <c:v>56312.434880000001</c:v>
                </c:pt>
                <c:pt idx="57">
                  <c:v>58430.198600000003</c:v>
                </c:pt>
                <c:pt idx="58">
                  <c:v>61158.563560000002</c:v>
                </c:pt>
                <c:pt idx="59">
                  <c:v>63175.740129999998</c:v>
                </c:pt>
                <c:pt idx="60">
                  <c:v>61000.855259999997</c:v>
                </c:pt>
                <c:pt idx="61">
                  <c:v>67514.023119999998</c:v>
                </c:pt>
              </c:numCache>
            </c:numRef>
          </c:cat>
          <c:val>
            <c:numRef>
              <c:f>FULLDATA_1!$F$2:$F$16493</c:f>
              <c:numCache>
                <c:formatCode>General</c:formatCode>
                <c:ptCount val="62"/>
                <c:pt idx="0">
                  <c:v>69.893603760000005</c:v>
                </c:pt>
                <c:pt idx="1">
                  <c:v>70.368017379999998</c:v>
                </c:pt>
                <c:pt idx="2">
                  <c:v>70.232706800000003</c:v>
                </c:pt>
                <c:pt idx="3">
                  <c:v>70.050387389999997</c:v>
                </c:pt>
                <c:pt idx="4">
                  <c:v>70.313205049999993</c:v>
                </c:pt>
                <c:pt idx="5">
                  <c:v>70.366721909999995</c:v>
                </c:pt>
                <c:pt idx="6">
                  <c:v>70.378070469999997</c:v>
                </c:pt>
                <c:pt idx="7">
                  <c:v>70.714382259999994</c:v>
                </c:pt>
                <c:pt idx="8">
                  <c:v>70.176241570000002</c:v>
                </c:pt>
                <c:pt idx="9">
                  <c:v>70.694764419999998</c:v>
                </c:pt>
                <c:pt idx="10">
                  <c:v>70.985479600000005</c:v>
                </c:pt>
                <c:pt idx="11">
                  <c:v>71.291139900000005</c:v>
                </c:pt>
                <c:pt idx="12">
                  <c:v>71.326272619999997</c:v>
                </c:pt>
                <c:pt idx="13">
                  <c:v>71.529447309999995</c:v>
                </c:pt>
                <c:pt idx="14">
                  <c:v>72.079596820000006</c:v>
                </c:pt>
                <c:pt idx="15">
                  <c:v>72.693614929999995</c:v>
                </c:pt>
                <c:pt idx="16">
                  <c:v>72.953204319999998</c:v>
                </c:pt>
                <c:pt idx="17">
                  <c:v>73.349411149999995</c:v>
                </c:pt>
                <c:pt idx="18">
                  <c:v>73.470171070000006</c:v>
                </c:pt>
                <c:pt idx="19">
                  <c:v>73.907940749999995</c:v>
                </c:pt>
                <c:pt idx="20">
                  <c:v>73.752430790000005</c:v>
                </c:pt>
                <c:pt idx="21">
                  <c:v>74.151642370000005</c:v>
                </c:pt>
                <c:pt idx="22">
                  <c:v>74.498154709999994</c:v>
                </c:pt>
                <c:pt idx="23">
                  <c:v>74.620261499999998</c:v>
                </c:pt>
                <c:pt idx="24">
                  <c:v>74.725389120000003</c:v>
                </c:pt>
                <c:pt idx="25">
                  <c:v>74.740245029999997</c:v>
                </c:pt>
                <c:pt idx="26">
                  <c:v>74.801379569999995</c:v>
                </c:pt>
                <c:pt idx="27">
                  <c:v>74.958115599999999</c:v>
                </c:pt>
                <c:pt idx="28">
                  <c:v>74.978541620000001</c:v>
                </c:pt>
                <c:pt idx="29">
                  <c:v>75.226298459999995</c:v>
                </c:pt>
                <c:pt idx="30">
                  <c:v>75.435045270000003</c:v>
                </c:pt>
                <c:pt idx="31">
                  <c:v>75.590618340000006</c:v>
                </c:pt>
                <c:pt idx="32">
                  <c:v>75.826937479999998</c:v>
                </c:pt>
                <c:pt idx="33">
                  <c:v>75.658536659999996</c:v>
                </c:pt>
                <c:pt idx="34">
                  <c:v>75.838641999999993</c:v>
                </c:pt>
                <c:pt idx="35">
                  <c:v>75.860600250000005</c:v>
                </c:pt>
                <c:pt idx="36">
                  <c:v>76.240104849999994</c:v>
                </c:pt>
                <c:pt idx="37">
                  <c:v>76.627193509999998</c:v>
                </c:pt>
                <c:pt idx="38">
                  <c:v>76.782862219999998</c:v>
                </c:pt>
                <c:pt idx="39">
                  <c:v>76.809131640000004</c:v>
                </c:pt>
                <c:pt idx="40">
                  <c:v>76.881996340000001</c:v>
                </c:pt>
                <c:pt idx="41">
                  <c:v>77.082410039999999</c:v>
                </c:pt>
                <c:pt idx="42">
                  <c:v>77.187818140000005</c:v>
                </c:pt>
                <c:pt idx="43">
                  <c:v>77.302810769999994</c:v>
                </c:pt>
                <c:pt idx="44">
                  <c:v>77.724487980000006</c:v>
                </c:pt>
                <c:pt idx="45">
                  <c:v>77.754082249999996</c:v>
                </c:pt>
                <c:pt idx="46">
                  <c:v>77.949392669999995</c:v>
                </c:pt>
                <c:pt idx="47">
                  <c:v>78.239548470000003</c:v>
                </c:pt>
                <c:pt idx="48">
                  <c:v>78.300980800000005</c:v>
                </c:pt>
                <c:pt idx="49">
                  <c:v>78.647728270000002</c:v>
                </c:pt>
                <c:pt idx="50">
                  <c:v>78.809455529999994</c:v>
                </c:pt>
                <c:pt idx="51">
                  <c:v>78.920558909999997</c:v>
                </c:pt>
                <c:pt idx="52">
                  <c:v>79.031477989999999</c:v>
                </c:pt>
                <c:pt idx="53">
                  <c:v>79.042210010000005</c:v>
                </c:pt>
                <c:pt idx="54">
                  <c:v>79.138082909999994</c:v>
                </c:pt>
                <c:pt idx="55">
                  <c:v>79.012114330000003</c:v>
                </c:pt>
                <c:pt idx="56">
                  <c:v>78.877334899999994</c:v>
                </c:pt>
                <c:pt idx="57">
                  <c:v>78.879091970000005</c:v>
                </c:pt>
                <c:pt idx="58">
                  <c:v>78.986790510000006</c:v>
                </c:pt>
                <c:pt idx="59">
                  <c:v>79.123365280000002</c:v>
                </c:pt>
                <c:pt idx="60">
                  <c:v>77.74116282</c:v>
                </c:pt>
              </c:numCache>
            </c:numRef>
          </c:val>
          <c:smooth val="0"/>
          <c:extLst>
            <c:ext xmlns:c16="http://schemas.microsoft.com/office/drawing/2014/chart" uri="{C3380CC4-5D6E-409C-BE32-E72D297353CC}">
              <c16:uniqueId val="{00000000-D351-CC48-9D08-8E4861EC447F}"/>
            </c:ext>
          </c:extLst>
        </c:ser>
        <c:dLbls>
          <c:showLegendKey val="0"/>
          <c:showVal val="0"/>
          <c:showCatName val="0"/>
          <c:showSerName val="0"/>
          <c:showPercent val="0"/>
          <c:showBubbleSize val="0"/>
        </c:dLbls>
        <c:smooth val="0"/>
        <c:axId val="375666304"/>
        <c:axId val="372334528"/>
      </c:lineChart>
      <c:catAx>
        <c:axId val="37566630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GDP</a:t>
                </a:r>
                <a:r>
                  <a:rPr lang="en-US" baseline="0"/>
                  <a:t> Per capita</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2334528"/>
        <c:crosses val="autoZero"/>
        <c:auto val="1"/>
        <c:lblAlgn val="ctr"/>
        <c:lblOffset val="100"/>
        <c:noMultiLvlLbl val="0"/>
      </c:catAx>
      <c:valAx>
        <c:axId val="372334528"/>
        <c:scaling>
          <c:orientation val="minMax"/>
        </c:scaling>
        <c:delete val="1"/>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Life</a:t>
                </a:r>
                <a:r>
                  <a:rPr lang="en-US" baseline="0"/>
                  <a:t> expectancy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3756663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4"/>
          <c:order val="0"/>
          <c:tx>
            <c:strRef>
              <c:f>FULLDATA_1!$F$1</c:f>
              <c:strCache>
                <c:ptCount val="1"/>
                <c:pt idx="0">
                  <c:v>Life expectancy at birth, total (years)</c:v>
                </c:pt>
              </c:strCache>
            </c:strRef>
          </c:tx>
          <c:spPr>
            <a:ln w="28575" cap="rnd">
              <a:solidFill>
                <a:schemeClr val="accent5"/>
              </a:solidFill>
              <a:round/>
            </a:ln>
            <a:effectLst/>
          </c:spPr>
          <c:marker>
            <c:symbol val="none"/>
          </c:marker>
          <c:cat>
            <c:numRef>
              <c:f>FULLDATA_1!$C$2:$C$16493</c:f>
              <c:numCache>
                <c:formatCode>General</c:formatCode>
                <c:ptCount val="62"/>
                <c:pt idx="0">
                  <c:v>2939.448335</c:v>
                </c:pt>
                <c:pt idx="1">
                  <c:v>2991.592897</c:v>
                </c:pt>
                <c:pt idx="2">
                  <c:v>3155.097538</c:v>
                </c:pt>
                <c:pt idx="3">
                  <c:v>3283.1414530000002</c:v>
                </c:pt>
                <c:pt idx="4">
                  <c:v>3480.4269450000002</c:v>
                </c:pt>
                <c:pt idx="5">
                  <c:v>3729.9697040000001</c:v>
                </c:pt>
                <c:pt idx="6">
                  <c:v>4044.2472149999999</c:v>
                </c:pt>
                <c:pt idx="7">
                  <c:v>4231.8673509999999</c:v>
                </c:pt>
                <c:pt idx="8">
                  <c:v>4579.9822599999998</c:v>
                </c:pt>
                <c:pt idx="9">
                  <c:v>4912.4875949999996</c:v>
                </c:pt>
                <c:pt idx="10">
                  <c:v>5129.0918439999996</c:v>
                </c:pt>
                <c:pt idx="11">
                  <c:v>5504.815818</c:v>
                </c:pt>
                <c:pt idx="12">
                  <c:v>5997.4856319999999</c:v>
                </c:pt>
                <c:pt idx="13">
                  <c:v>6640.8059880000001</c:v>
                </c:pt>
                <c:pt idx="14">
                  <c:v>7206.8167970000004</c:v>
                </c:pt>
                <c:pt idx="15">
                  <c:v>7773.0846890000003</c:v>
                </c:pt>
                <c:pt idx="16">
                  <c:v>8613.0289890000004</c:v>
                </c:pt>
                <c:pt idx="17">
                  <c:v>9400.4658369999997</c:v>
                </c:pt>
                <c:pt idx="18">
                  <c:v>10424.52908</c:v>
                </c:pt>
                <c:pt idx="19">
                  <c:v>11515.45602</c:v>
                </c:pt>
                <c:pt idx="20">
                  <c:v>12437.7765</c:v>
                </c:pt>
                <c:pt idx="21">
                  <c:v>13816.079390000001</c:v>
                </c:pt>
                <c:pt idx="22">
                  <c:v>14242.84546</c:v>
                </c:pt>
                <c:pt idx="23">
                  <c:v>15336.630230000001</c:v>
                </c:pt>
                <c:pt idx="24">
                  <c:v>16803.689880000002</c:v>
                </c:pt>
                <c:pt idx="25">
                  <c:v>17833.07274</c:v>
                </c:pt>
                <c:pt idx="26">
                  <c:v>18619.66329</c:v>
                </c:pt>
                <c:pt idx="27">
                  <c:v>19672.459439999999</c:v>
                </c:pt>
                <c:pt idx="28">
                  <c:v>21172.753390000002</c:v>
                </c:pt>
                <c:pt idx="29">
                  <c:v>22644.656500000001</c:v>
                </c:pt>
                <c:pt idx="30">
                  <c:v>23645.614310000001</c:v>
                </c:pt>
                <c:pt idx="31">
                  <c:v>24086.21645</c:v>
                </c:pt>
                <c:pt idx="32">
                  <c:v>24967.706320000001</c:v>
                </c:pt>
                <c:pt idx="33">
                  <c:v>25765.541550000002</c:v>
                </c:pt>
                <c:pt idx="34">
                  <c:v>26925.461510000001</c:v>
                </c:pt>
                <c:pt idx="35">
                  <c:v>27891.387439999999</c:v>
                </c:pt>
                <c:pt idx="36">
                  <c:v>29105.32086</c:v>
                </c:pt>
                <c:pt idx="37">
                  <c:v>30518.03962</c:v>
                </c:pt>
                <c:pt idx="38">
                  <c:v>31691.91778</c:v>
                </c:pt>
                <c:pt idx="39">
                  <c:v>33320.922290000002</c:v>
                </c:pt>
                <c:pt idx="40">
                  <c:v>35151.329599999997</c:v>
                </c:pt>
                <c:pt idx="41">
                  <c:v>35831.379370000002</c:v>
                </c:pt>
                <c:pt idx="42">
                  <c:v>36651.829109999999</c:v>
                </c:pt>
                <c:pt idx="43">
                  <c:v>38395.221579999998</c:v>
                </c:pt>
                <c:pt idx="44">
                  <c:v>40788.093540000002</c:v>
                </c:pt>
                <c:pt idx="45">
                  <c:v>43368.25243</c:v>
                </c:pt>
                <c:pt idx="46">
                  <c:v>45741.032590000003</c:v>
                </c:pt>
                <c:pt idx="47">
                  <c:v>47727.482040000003</c:v>
                </c:pt>
                <c:pt idx="48">
                  <c:v>48398.10295</c:v>
                </c:pt>
                <c:pt idx="49">
                  <c:v>46581.283539999997</c:v>
                </c:pt>
                <c:pt idx="50">
                  <c:v>48552.942410000003</c:v>
                </c:pt>
                <c:pt idx="51">
                  <c:v>50289.024400000002</c:v>
                </c:pt>
                <c:pt idx="52">
                  <c:v>51881.170890000001</c:v>
                </c:pt>
                <c:pt idx="53">
                  <c:v>53234.150099999999</c:v>
                </c:pt>
                <c:pt idx="54">
                  <c:v>54714.470930000003</c:v>
                </c:pt>
                <c:pt idx="55">
                  <c:v>55452.42138</c:v>
                </c:pt>
                <c:pt idx="56">
                  <c:v>56312.434880000001</c:v>
                </c:pt>
                <c:pt idx="57">
                  <c:v>58430.198600000003</c:v>
                </c:pt>
                <c:pt idx="58">
                  <c:v>61158.563560000002</c:v>
                </c:pt>
                <c:pt idx="59">
                  <c:v>63175.740129999998</c:v>
                </c:pt>
                <c:pt idx="60">
                  <c:v>61000.855259999997</c:v>
                </c:pt>
                <c:pt idx="61">
                  <c:v>67514.023119999998</c:v>
                </c:pt>
              </c:numCache>
            </c:numRef>
          </c:cat>
          <c:val>
            <c:numRef>
              <c:f>FULLDATA_1!$F$2:$F$16493</c:f>
              <c:numCache>
                <c:formatCode>General</c:formatCode>
                <c:ptCount val="62"/>
                <c:pt idx="0">
                  <c:v>69.893603760000005</c:v>
                </c:pt>
                <c:pt idx="1">
                  <c:v>70.368017379999998</c:v>
                </c:pt>
                <c:pt idx="2">
                  <c:v>70.232706800000003</c:v>
                </c:pt>
                <c:pt idx="3">
                  <c:v>70.050387389999997</c:v>
                </c:pt>
                <c:pt idx="4">
                  <c:v>70.313205049999993</c:v>
                </c:pt>
                <c:pt idx="5">
                  <c:v>70.366721909999995</c:v>
                </c:pt>
                <c:pt idx="6">
                  <c:v>70.378070469999997</c:v>
                </c:pt>
                <c:pt idx="7">
                  <c:v>70.714382259999994</c:v>
                </c:pt>
                <c:pt idx="8">
                  <c:v>70.176241570000002</c:v>
                </c:pt>
                <c:pt idx="9">
                  <c:v>70.694764419999998</c:v>
                </c:pt>
                <c:pt idx="10">
                  <c:v>70.985479600000005</c:v>
                </c:pt>
                <c:pt idx="11">
                  <c:v>71.291139900000005</c:v>
                </c:pt>
                <c:pt idx="12">
                  <c:v>71.326272619999997</c:v>
                </c:pt>
                <c:pt idx="13">
                  <c:v>71.529447309999995</c:v>
                </c:pt>
                <c:pt idx="14">
                  <c:v>72.079596820000006</c:v>
                </c:pt>
                <c:pt idx="15">
                  <c:v>72.693614929999995</c:v>
                </c:pt>
                <c:pt idx="16">
                  <c:v>72.953204319999998</c:v>
                </c:pt>
                <c:pt idx="17">
                  <c:v>73.349411149999995</c:v>
                </c:pt>
                <c:pt idx="18">
                  <c:v>73.470171070000006</c:v>
                </c:pt>
                <c:pt idx="19">
                  <c:v>73.907940749999995</c:v>
                </c:pt>
                <c:pt idx="20">
                  <c:v>73.752430790000005</c:v>
                </c:pt>
                <c:pt idx="21">
                  <c:v>74.151642370000005</c:v>
                </c:pt>
                <c:pt idx="22">
                  <c:v>74.498154709999994</c:v>
                </c:pt>
                <c:pt idx="23">
                  <c:v>74.620261499999998</c:v>
                </c:pt>
                <c:pt idx="24">
                  <c:v>74.725389120000003</c:v>
                </c:pt>
                <c:pt idx="25">
                  <c:v>74.740245029999997</c:v>
                </c:pt>
                <c:pt idx="26">
                  <c:v>74.801379569999995</c:v>
                </c:pt>
                <c:pt idx="27">
                  <c:v>74.958115599999999</c:v>
                </c:pt>
                <c:pt idx="28">
                  <c:v>74.978541620000001</c:v>
                </c:pt>
                <c:pt idx="29">
                  <c:v>75.226298459999995</c:v>
                </c:pt>
                <c:pt idx="30">
                  <c:v>75.435045270000003</c:v>
                </c:pt>
                <c:pt idx="31">
                  <c:v>75.590618340000006</c:v>
                </c:pt>
                <c:pt idx="32">
                  <c:v>75.826937479999998</c:v>
                </c:pt>
                <c:pt idx="33">
                  <c:v>75.658536659999996</c:v>
                </c:pt>
                <c:pt idx="34">
                  <c:v>75.838641999999993</c:v>
                </c:pt>
                <c:pt idx="35">
                  <c:v>75.860600250000005</c:v>
                </c:pt>
                <c:pt idx="36">
                  <c:v>76.240104849999994</c:v>
                </c:pt>
                <c:pt idx="37">
                  <c:v>76.627193509999998</c:v>
                </c:pt>
                <c:pt idx="38">
                  <c:v>76.782862219999998</c:v>
                </c:pt>
                <c:pt idx="39">
                  <c:v>76.809131640000004</c:v>
                </c:pt>
                <c:pt idx="40">
                  <c:v>76.881996340000001</c:v>
                </c:pt>
                <c:pt idx="41">
                  <c:v>77.082410039999999</c:v>
                </c:pt>
                <c:pt idx="42">
                  <c:v>77.187818140000005</c:v>
                </c:pt>
                <c:pt idx="43">
                  <c:v>77.302810769999994</c:v>
                </c:pt>
                <c:pt idx="44">
                  <c:v>77.724487980000006</c:v>
                </c:pt>
                <c:pt idx="45">
                  <c:v>77.754082249999996</c:v>
                </c:pt>
                <c:pt idx="46">
                  <c:v>77.949392669999995</c:v>
                </c:pt>
                <c:pt idx="47">
                  <c:v>78.239548470000003</c:v>
                </c:pt>
                <c:pt idx="48">
                  <c:v>78.300980800000005</c:v>
                </c:pt>
                <c:pt idx="49">
                  <c:v>78.647728270000002</c:v>
                </c:pt>
                <c:pt idx="50">
                  <c:v>78.809455529999994</c:v>
                </c:pt>
                <c:pt idx="51">
                  <c:v>78.920558909999997</c:v>
                </c:pt>
                <c:pt idx="52">
                  <c:v>79.031477989999999</c:v>
                </c:pt>
                <c:pt idx="53">
                  <c:v>79.042210010000005</c:v>
                </c:pt>
                <c:pt idx="54">
                  <c:v>79.138082909999994</c:v>
                </c:pt>
                <c:pt idx="55">
                  <c:v>79.012114330000003</c:v>
                </c:pt>
                <c:pt idx="56">
                  <c:v>78.877334899999994</c:v>
                </c:pt>
                <c:pt idx="57">
                  <c:v>78.879091970000005</c:v>
                </c:pt>
                <c:pt idx="58">
                  <c:v>78.986790510000006</c:v>
                </c:pt>
                <c:pt idx="59">
                  <c:v>79.123365280000002</c:v>
                </c:pt>
                <c:pt idx="60">
                  <c:v>77.74116282</c:v>
                </c:pt>
              </c:numCache>
            </c:numRef>
          </c:val>
          <c:smooth val="0"/>
          <c:extLst>
            <c:ext xmlns:c16="http://schemas.microsoft.com/office/drawing/2014/chart" uri="{C3380CC4-5D6E-409C-BE32-E72D297353CC}">
              <c16:uniqueId val="{00000000-81CA-AB44-9B37-B6EAB25E623C}"/>
            </c:ext>
          </c:extLst>
        </c:ser>
        <c:dLbls>
          <c:showLegendKey val="0"/>
          <c:showVal val="0"/>
          <c:showCatName val="0"/>
          <c:showSerName val="0"/>
          <c:showPercent val="0"/>
          <c:showBubbleSize val="0"/>
        </c:dLbls>
        <c:smooth val="0"/>
        <c:axId val="175133712"/>
        <c:axId val="176783264"/>
      </c:lineChart>
      <c:catAx>
        <c:axId val="17513371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dk1"/>
                    </a:solidFill>
                    <a:latin typeface="+mn-lt"/>
                    <a:ea typeface="+mn-ea"/>
                    <a:cs typeface="+mn-cs"/>
                  </a:defRPr>
                </a:pPr>
                <a:r>
                  <a:rPr lang="en-US" dirty="0"/>
                  <a:t>GDP Per capita</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176783264"/>
        <c:crosses val="autoZero"/>
        <c:auto val="1"/>
        <c:lblAlgn val="ctr"/>
        <c:lblOffset val="100"/>
        <c:noMultiLvlLbl val="0"/>
      </c:catAx>
      <c:valAx>
        <c:axId val="176783264"/>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dk1"/>
                    </a:solidFill>
                    <a:latin typeface="+mn-lt"/>
                    <a:ea typeface="+mn-ea"/>
                    <a:cs typeface="+mn-cs"/>
                  </a:defRPr>
                </a:pPr>
                <a:r>
                  <a:rPr lang="en-US" dirty="0"/>
                  <a:t>Life</a:t>
                </a:r>
                <a:r>
                  <a:rPr lang="en-US" baseline="0" dirty="0"/>
                  <a:t> expectancy</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175133712"/>
        <c:crosses val="autoZero"/>
        <c:crossBetween val="between"/>
      </c:valAx>
      <c:spPr>
        <a:solidFill>
          <a:schemeClr val="dk1"/>
        </a:solidFill>
        <a:ln w="12700" cap="flat" cmpd="sng" algn="ctr">
          <a:solidFill>
            <a:schemeClr val="dk1">
              <a:shade val="50000"/>
            </a:schemeClr>
          </a:solidFill>
          <a:prstDash val="solid"/>
          <a:miter lim="800000"/>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12700" cap="flat" cmpd="sng" algn="ctr">
      <a:solidFill>
        <a:schemeClr val="dk1"/>
      </a:solidFill>
      <a:prstDash val="solid"/>
      <a:miter lim="800000"/>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2/22/24</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126926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2/22/24</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4532900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2/22/24</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970539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2/22/24</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368540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2/22/24</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778744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2/22/24</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8916983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2/22/24</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4283375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2/22/24</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564228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2/22/24</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919247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2/22/24</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5092203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2/22/24</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760364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2/22/24</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2131362712"/>
      </p:ext>
    </p:extLst>
  </p:cSld>
  <p:clrMap bg1="dk1" tx1="lt1" bg2="dk2" tx2="lt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52" r:id="rId6"/>
    <p:sldLayoutId id="2147483847" r:id="rId7"/>
    <p:sldLayoutId id="2147483848" r:id="rId8"/>
    <p:sldLayoutId id="2147483849" r:id="rId9"/>
    <p:sldLayoutId id="2147483851" r:id="rId10"/>
    <p:sldLayoutId id="214748385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data.worldbank.org/indicator/NY.GDP.PCAP.CD" TargetMode="External"/><Relationship Id="rId2" Type="http://schemas.openxmlformats.org/officeDocument/2006/relationships/hyperlink" Target="https://data.worldbank.org/indicator/SH.XPD.CHEX.GD.ZS" TargetMode="External"/><Relationship Id="rId1" Type="http://schemas.openxmlformats.org/officeDocument/2006/relationships/slideLayout" Target="../slideLayouts/slideLayout2.xml"/><Relationship Id="rId4" Type="http://schemas.openxmlformats.org/officeDocument/2006/relationships/hyperlink" Target="https://data.worldbank.org/indicator/SE.XPD.TOTL.GD.ZS"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data.worldbank.org/indicator/SP.POP.GROW" TargetMode="External"/><Relationship Id="rId2" Type="http://schemas.openxmlformats.org/officeDocument/2006/relationships/hyperlink" Target="https://data.worldbank.org/indicator/SP.DYN.LE00.IN"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4" name="Picture 3">
            <a:extLst>
              <a:ext uri="{FF2B5EF4-FFF2-40B4-BE49-F238E27FC236}">
                <a16:creationId xmlns:a16="http://schemas.microsoft.com/office/drawing/2014/main" id="{79F7FFD9-CC06-C3DC-5978-8E4D58F9F406}"/>
              </a:ext>
            </a:extLst>
          </p:cNvPr>
          <p:cNvPicPr>
            <a:picLocks noChangeAspect="1"/>
          </p:cNvPicPr>
          <p:nvPr/>
        </p:nvPicPr>
        <p:blipFill rotWithShape="1">
          <a:blip r:embed="rId2"/>
          <a:srcRect t="23044" r="-1" b="-1"/>
          <a:stretch/>
        </p:blipFill>
        <p:spPr>
          <a:xfrm>
            <a:off x="5264728" y="2"/>
            <a:ext cx="6927272" cy="5330949"/>
          </a:xfrm>
          <a:custGeom>
            <a:avLst/>
            <a:gdLst/>
            <a:ahLst/>
            <a:cxnLst/>
            <a:rect l="l" t="t" r="r" b="b"/>
            <a:pathLst>
              <a:path w="6927272" h="5330949">
                <a:moveTo>
                  <a:pt x="0" y="0"/>
                </a:moveTo>
                <a:lnTo>
                  <a:pt x="6927272" y="0"/>
                </a:lnTo>
                <a:lnTo>
                  <a:pt x="6927272" y="3912793"/>
                </a:lnTo>
                <a:lnTo>
                  <a:pt x="6884989" y="4002742"/>
                </a:lnTo>
                <a:cubicBezTo>
                  <a:pt x="6799406" y="4174873"/>
                  <a:pt x="6702812" y="4339578"/>
                  <a:pt x="6592028" y="4494163"/>
                </a:cubicBezTo>
                <a:cubicBezTo>
                  <a:pt x="5802121" y="5596640"/>
                  <a:pt x="4821632" y="5380883"/>
                  <a:pt x="3742808" y="5122218"/>
                </a:cubicBezTo>
                <a:cubicBezTo>
                  <a:pt x="2131653" y="4735722"/>
                  <a:pt x="759367" y="4191689"/>
                  <a:pt x="326623" y="2148182"/>
                </a:cubicBezTo>
                <a:cubicBezTo>
                  <a:pt x="186907" y="1488770"/>
                  <a:pt x="67840" y="834043"/>
                  <a:pt x="13721" y="201231"/>
                </a:cubicBezTo>
                <a:close/>
              </a:path>
            </a:pathLst>
          </a:custGeom>
        </p:spPr>
      </p:pic>
      <p:sp>
        <p:nvSpPr>
          <p:cNvPr id="42" name="Freeform: Shape 41">
            <a:extLst>
              <a:ext uri="{FF2B5EF4-FFF2-40B4-BE49-F238E27FC236}">
                <a16:creationId xmlns:a16="http://schemas.microsoft.com/office/drawing/2014/main" id="{A9896C11-F8DF-437A-B349-8AFD602D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791199" y="-1219198"/>
            <a:ext cx="5181601" cy="7620000"/>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6D22A93B-B96A-C4DC-DE2A-9E365A335DEA}"/>
              </a:ext>
            </a:extLst>
          </p:cNvPr>
          <p:cNvSpPr>
            <a:spLocks noGrp="1"/>
          </p:cNvSpPr>
          <p:nvPr>
            <p:ph type="ctrTitle"/>
          </p:nvPr>
        </p:nvSpPr>
        <p:spPr>
          <a:xfrm>
            <a:off x="218706" y="1676397"/>
            <a:ext cx="5520046" cy="3015708"/>
          </a:xfrm>
        </p:spPr>
        <p:txBody>
          <a:bodyPr>
            <a:normAutofit/>
          </a:bodyPr>
          <a:lstStyle/>
          <a:p>
            <a:pPr algn="l"/>
            <a:r>
              <a:rPr lang="en-US" sz="4400" dirty="0"/>
              <a:t>IMPACT OF NATIONAL INCOME ON LIFE EXPECTANCY</a:t>
            </a:r>
          </a:p>
        </p:txBody>
      </p:sp>
      <p:sp>
        <p:nvSpPr>
          <p:cNvPr id="3" name="TextBox 2">
            <a:extLst>
              <a:ext uri="{FF2B5EF4-FFF2-40B4-BE49-F238E27FC236}">
                <a16:creationId xmlns:a16="http://schemas.microsoft.com/office/drawing/2014/main" id="{22C9BACF-8A1D-9C1E-63AF-D37974D497FE}"/>
              </a:ext>
            </a:extLst>
          </p:cNvPr>
          <p:cNvSpPr txBox="1"/>
          <p:nvPr/>
        </p:nvSpPr>
        <p:spPr>
          <a:xfrm>
            <a:off x="2190307" y="5071611"/>
            <a:ext cx="4408964" cy="369332"/>
          </a:xfrm>
          <a:prstGeom prst="rect">
            <a:avLst/>
          </a:prstGeom>
          <a:noFill/>
        </p:spPr>
        <p:txBody>
          <a:bodyPr wrap="none" rtlCol="0">
            <a:spAutoFit/>
          </a:bodyPr>
          <a:lstStyle/>
          <a:p>
            <a:r>
              <a:rPr lang="en-US" dirty="0"/>
              <a:t>By Silatchom Nyoumssi Junior Alphonse</a:t>
            </a:r>
          </a:p>
        </p:txBody>
      </p:sp>
      <p:sp>
        <p:nvSpPr>
          <p:cNvPr id="5" name="TextBox 4">
            <a:extLst>
              <a:ext uri="{FF2B5EF4-FFF2-40B4-BE49-F238E27FC236}">
                <a16:creationId xmlns:a16="http://schemas.microsoft.com/office/drawing/2014/main" id="{F545ED81-BEEB-E781-C357-DA051C5D79B4}"/>
              </a:ext>
            </a:extLst>
          </p:cNvPr>
          <p:cNvSpPr txBox="1"/>
          <p:nvPr/>
        </p:nvSpPr>
        <p:spPr>
          <a:xfrm>
            <a:off x="2190307" y="5540477"/>
            <a:ext cx="3394134" cy="369332"/>
          </a:xfrm>
          <a:prstGeom prst="rect">
            <a:avLst/>
          </a:prstGeom>
          <a:noFill/>
        </p:spPr>
        <p:txBody>
          <a:bodyPr wrap="none" rtlCol="0">
            <a:spAutoFit/>
          </a:bodyPr>
          <a:lstStyle/>
          <a:p>
            <a:r>
              <a:rPr lang="en-US" dirty="0"/>
              <a:t>Statistical software used : Stata</a:t>
            </a:r>
          </a:p>
        </p:txBody>
      </p:sp>
    </p:spTree>
    <p:extLst>
      <p:ext uri="{BB962C8B-B14F-4D97-AF65-F5344CB8AC3E}">
        <p14:creationId xmlns:p14="http://schemas.microsoft.com/office/powerpoint/2010/main" val="2788178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C1D73-88E7-7CCF-9145-75F8BA27BF92}"/>
              </a:ext>
            </a:extLst>
          </p:cNvPr>
          <p:cNvSpPr>
            <a:spLocks noGrp="1"/>
          </p:cNvSpPr>
          <p:nvPr>
            <p:ph type="title"/>
          </p:nvPr>
        </p:nvSpPr>
        <p:spPr>
          <a:xfrm>
            <a:off x="762000" y="762000"/>
            <a:ext cx="10668000" cy="676656"/>
          </a:xfrm>
        </p:spPr>
        <p:txBody>
          <a:bodyPr>
            <a:normAutofit/>
          </a:bodyPr>
          <a:lstStyle/>
          <a:p>
            <a:r>
              <a:rPr lang="en-US" sz="2800" u="sng" dirty="0"/>
              <a:t>What is life expectancy</a:t>
            </a:r>
          </a:p>
        </p:txBody>
      </p:sp>
      <p:sp>
        <p:nvSpPr>
          <p:cNvPr id="3" name="Content Placeholder 2">
            <a:extLst>
              <a:ext uri="{FF2B5EF4-FFF2-40B4-BE49-F238E27FC236}">
                <a16:creationId xmlns:a16="http://schemas.microsoft.com/office/drawing/2014/main" id="{A7A27175-C911-5FFB-6A99-AA8EA7AAE720}"/>
              </a:ext>
            </a:extLst>
          </p:cNvPr>
          <p:cNvSpPr>
            <a:spLocks noGrp="1"/>
          </p:cNvSpPr>
          <p:nvPr>
            <p:ph idx="1"/>
          </p:nvPr>
        </p:nvSpPr>
        <p:spPr>
          <a:xfrm>
            <a:off x="762000" y="2097025"/>
            <a:ext cx="10668000" cy="3425952"/>
          </a:xfrm>
        </p:spPr>
        <p:style>
          <a:lnRef idx="2">
            <a:schemeClr val="dk1"/>
          </a:lnRef>
          <a:fillRef idx="1">
            <a:schemeClr val="lt1"/>
          </a:fillRef>
          <a:effectRef idx="0">
            <a:schemeClr val="dk1"/>
          </a:effectRef>
          <a:fontRef idx="minor">
            <a:schemeClr val="dk1"/>
          </a:fontRef>
        </p:style>
        <p:txBody>
          <a:bodyPr/>
          <a:lstStyle/>
          <a:p>
            <a:r>
              <a:rPr lang="en-CA" b="1" i="0" u="none" strike="noStrike" dirty="0">
                <a:solidFill>
                  <a:srgbClr val="202122"/>
                </a:solidFill>
                <a:effectLst/>
                <a:latin typeface="Arial" panose="020B0604020202020204" pitchFamily="34" charset="0"/>
              </a:rPr>
              <a:t>Life expectancy</a:t>
            </a:r>
            <a:r>
              <a:rPr lang="en-CA" b="0" i="0" u="none" strike="noStrike" dirty="0">
                <a:solidFill>
                  <a:srgbClr val="202122"/>
                </a:solidFill>
                <a:effectLst/>
                <a:latin typeface="Arial" panose="020B0604020202020204" pitchFamily="34" charset="0"/>
              </a:rPr>
              <a:t> is a statistical measure of the average time an organism is expected to live, based on the year of its birth, current age, and other demographic factors like sex. The most commonly used measure is </a:t>
            </a:r>
            <a:r>
              <a:rPr lang="en-CA" b="1" i="0" u="none" strike="noStrike" dirty="0">
                <a:solidFill>
                  <a:srgbClr val="202122"/>
                </a:solidFill>
                <a:effectLst/>
                <a:latin typeface="Arial" panose="020B0604020202020204" pitchFamily="34" charset="0"/>
              </a:rPr>
              <a:t>life expectancy at birth</a:t>
            </a:r>
            <a:r>
              <a:rPr lang="en-CA" b="0" i="0" u="none" strike="noStrike" dirty="0">
                <a:solidFill>
                  <a:srgbClr val="202122"/>
                </a:solidFill>
                <a:effectLst/>
                <a:latin typeface="Arial" panose="020B0604020202020204" pitchFamily="34" charset="0"/>
              </a:rPr>
              <a:t> (</a:t>
            </a:r>
            <a:r>
              <a:rPr lang="en-CA" b="1" i="0" u="none" strike="noStrike" dirty="0">
                <a:solidFill>
                  <a:srgbClr val="202122"/>
                </a:solidFill>
                <a:effectLst/>
                <a:latin typeface="Arial" panose="020B0604020202020204" pitchFamily="34" charset="0"/>
              </a:rPr>
              <a:t>LEB</a:t>
            </a:r>
            <a:r>
              <a:rPr lang="en-CA" b="0" i="0" u="none" strike="noStrike" dirty="0">
                <a:solidFill>
                  <a:srgbClr val="202122"/>
                </a:solidFill>
                <a:effectLst/>
                <a:latin typeface="Arial" panose="020B0604020202020204" pitchFamily="34" charset="0"/>
              </a:rPr>
              <a:t>).</a:t>
            </a:r>
          </a:p>
          <a:p>
            <a:r>
              <a:rPr lang="en-CA" dirty="0">
                <a:solidFill>
                  <a:srgbClr val="202122"/>
                </a:solidFill>
                <a:latin typeface="Arial" panose="020B0604020202020204" pitchFamily="34" charset="0"/>
              </a:rPr>
              <a:t>In this research we are making use of life expectancy at birth.</a:t>
            </a:r>
            <a:endParaRPr lang="en-US" dirty="0"/>
          </a:p>
        </p:txBody>
      </p:sp>
    </p:spTree>
    <p:extLst>
      <p:ext uri="{BB962C8B-B14F-4D97-AF65-F5344CB8AC3E}">
        <p14:creationId xmlns:p14="http://schemas.microsoft.com/office/powerpoint/2010/main" val="1867848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2D8F8-A81F-9801-34CE-4C3A16698776}"/>
              </a:ext>
            </a:extLst>
          </p:cNvPr>
          <p:cNvSpPr>
            <a:spLocks noGrp="1"/>
          </p:cNvSpPr>
          <p:nvPr>
            <p:ph type="title"/>
          </p:nvPr>
        </p:nvSpPr>
        <p:spPr>
          <a:xfrm>
            <a:off x="762000" y="403397"/>
            <a:ext cx="10668000" cy="701040"/>
          </a:xfrm>
        </p:spPr>
        <p:txBody>
          <a:bodyPr>
            <a:normAutofit/>
          </a:bodyPr>
          <a:lstStyle/>
          <a:p>
            <a:r>
              <a:rPr lang="en-US" sz="2800" u="sng" dirty="0"/>
              <a:t>Data Construction and empirical strategy</a:t>
            </a:r>
          </a:p>
        </p:txBody>
      </p:sp>
      <p:sp>
        <p:nvSpPr>
          <p:cNvPr id="3" name="Content Placeholder 2">
            <a:extLst>
              <a:ext uri="{FF2B5EF4-FFF2-40B4-BE49-F238E27FC236}">
                <a16:creationId xmlns:a16="http://schemas.microsoft.com/office/drawing/2014/main" id="{53587165-A020-FD2A-593A-53752D88D20A}"/>
              </a:ext>
            </a:extLst>
          </p:cNvPr>
          <p:cNvSpPr>
            <a:spLocks noGrp="1"/>
          </p:cNvSpPr>
          <p:nvPr>
            <p:ph idx="1"/>
          </p:nvPr>
        </p:nvSpPr>
        <p:spPr>
          <a:xfrm>
            <a:off x="762000" y="1524001"/>
            <a:ext cx="10668000" cy="3499104"/>
          </a:xfrm>
        </p:spPr>
        <p:style>
          <a:lnRef idx="2">
            <a:schemeClr val="dk1"/>
          </a:lnRef>
          <a:fillRef idx="1">
            <a:schemeClr val="lt1"/>
          </a:fillRef>
          <a:effectRef idx="0">
            <a:schemeClr val="dk1"/>
          </a:effectRef>
          <a:fontRef idx="minor">
            <a:schemeClr val="dk1"/>
          </a:fontRef>
        </p:style>
        <p:txBody>
          <a:bodyPr/>
          <a:lstStyle/>
          <a:p>
            <a:r>
              <a:rPr lang="en-US" dirty="0"/>
              <a:t>We will use GDP per capita as a measure of an economy’s national income in this regression.</a:t>
            </a:r>
          </a:p>
          <a:p>
            <a:r>
              <a:rPr lang="en-US" dirty="0"/>
              <a:t>The variables mentioned previously will serve as observable control covariates, as they are correlated with the GDP per capita. They were all obtained from the World Bank database.</a:t>
            </a:r>
          </a:p>
        </p:txBody>
      </p:sp>
    </p:spTree>
    <p:extLst>
      <p:ext uri="{BB962C8B-B14F-4D97-AF65-F5344CB8AC3E}">
        <p14:creationId xmlns:p14="http://schemas.microsoft.com/office/powerpoint/2010/main" val="2978694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A002FE-D35B-FCC5-C6D7-B6A74FD0F9BE}"/>
              </a:ext>
            </a:extLst>
          </p:cNvPr>
          <p:cNvSpPr>
            <a:spLocks noGrp="1"/>
          </p:cNvSpPr>
          <p:nvPr>
            <p:ph idx="1"/>
          </p:nvPr>
        </p:nvSpPr>
        <p:spPr>
          <a:xfrm>
            <a:off x="762000" y="999745"/>
            <a:ext cx="10668000" cy="4586982"/>
          </a:xfrm>
        </p:spPr>
        <p:style>
          <a:lnRef idx="2">
            <a:schemeClr val="dk1"/>
          </a:lnRef>
          <a:fillRef idx="1">
            <a:schemeClr val="lt1"/>
          </a:fillRef>
          <a:effectRef idx="0">
            <a:schemeClr val="dk1"/>
          </a:effectRef>
          <a:fontRef idx="minor">
            <a:schemeClr val="dk1"/>
          </a:fontRef>
        </p:style>
        <p:txBody>
          <a:bodyPr/>
          <a:lstStyle/>
          <a:p>
            <a:r>
              <a:rPr lang="en-US" dirty="0"/>
              <a:t>The method used to answer this question is Panel data regression by Fixed effects model . The reason is because firstly my data looks like panels, we have each Country which serves as a cross - section and we have about 61 years (from 1960-2021) under each cross section. Which suggests a strongly balanced panel .</a:t>
            </a:r>
          </a:p>
        </p:txBody>
      </p:sp>
    </p:spTree>
    <p:extLst>
      <p:ext uri="{BB962C8B-B14F-4D97-AF65-F5344CB8AC3E}">
        <p14:creationId xmlns:p14="http://schemas.microsoft.com/office/powerpoint/2010/main" val="2714919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4D6E67-AFBC-19F1-C8F3-0FD635F8E506}"/>
              </a:ext>
            </a:extLst>
          </p:cNvPr>
          <p:cNvSpPr>
            <a:spLocks noGrp="1"/>
          </p:cNvSpPr>
          <p:nvPr>
            <p:ph idx="1"/>
          </p:nvPr>
        </p:nvSpPr>
        <p:spPr>
          <a:xfrm>
            <a:off x="762000" y="694945"/>
            <a:ext cx="10668000" cy="4840224"/>
          </a:xfrm>
        </p:spPr>
        <p:style>
          <a:lnRef idx="2">
            <a:schemeClr val="dk1"/>
          </a:lnRef>
          <a:fillRef idx="1">
            <a:schemeClr val="lt1"/>
          </a:fillRef>
          <a:effectRef idx="0">
            <a:schemeClr val="dk1"/>
          </a:effectRef>
          <a:fontRef idx="minor">
            <a:schemeClr val="dk1"/>
          </a:fontRef>
        </p:style>
        <p:txBody>
          <a:bodyPr>
            <a:normAutofit/>
          </a:bodyPr>
          <a:lstStyle/>
          <a:p>
            <a:r>
              <a:rPr lang="en-US" dirty="0"/>
              <a:t>Each country is so very different and there are so many other unobserved variables that are country specific and do no change overtime that are correlated with the independent variable GDP per capita which I can not account for, which thereby forms the fixed effect of my regression correlated with the independent variable and uncorrelated with the error term. The Fixed effect model will help me get rid of these and obtain a causal effect.</a:t>
            </a:r>
          </a:p>
        </p:txBody>
      </p:sp>
    </p:spTree>
    <p:extLst>
      <p:ext uri="{BB962C8B-B14F-4D97-AF65-F5344CB8AC3E}">
        <p14:creationId xmlns:p14="http://schemas.microsoft.com/office/powerpoint/2010/main" val="3639542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6346A-B361-473C-0FBB-7B48B5EF0AE6}"/>
              </a:ext>
            </a:extLst>
          </p:cNvPr>
          <p:cNvSpPr>
            <a:spLocks noGrp="1"/>
          </p:cNvSpPr>
          <p:nvPr>
            <p:ph type="title"/>
          </p:nvPr>
        </p:nvSpPr>
        <p:spPr>
          <a:xfrm>
            <a:off x="993648" y="585216"/>
            <a:ext cx="7284720" cy="719328"/>
          </a:xfrm>
        </p:spPr>
        <p:txBody>
          <a:bodyPr>
            <a:normAutofit/>
          </a:bodyPr>
          <a:lstStyle/>
          <a:p>
            <a:r>
              <a:rPr lang="en-US" sz="2800" b="1" u="sng" dirty="0"/>
              <a:t>Equation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65736A-EC5D-EC44-66DC-99B474786097}"/>
                  </a:ext>
                </a:extLst>
              </p:cNvPr>
              <p:cNvSpPr>
                <a:spLocks noGrp="1"/>
              </p:cNvSpPr>
              <p:nvPr>
                <p:ph idx="1"/>
              </p:nvPr>
            </p:nvSpPr>
            <p:spPr>
              <a:xfrm>
                <a:off x="762000" y="1828800"/>
                <a:ext cx="10668000" cy="4275283"/>
              </a:xfrm>
            </p:spPr>
            <p:style>
              <a:lnRef idx="2">
                <a:schemeClr val="dk1"/>
              </a:lnRef>
              <a:fillRef idx="1">
                <a:schemeClr val="lt1"/>
              </a:fillRef>
              <a:effectRef idx="0">
                <a:schemeClr val="dk1"/>
              </a:effectRef>
              <a:fontRef idx="minor">
                <a:schemeClr val="dk1"/>
              </a:fontRef>
            </p:style>
            <p:txBody>
              <a:bodyPr/>
              <a:lstStyle/>
              <a:p>
                <a14:m>
                  <m:oMath xmlns:m="http://schemas.openxmlformats.org/officeDocument/2006/math">
                    <m:sSub>
                      <m:sSubPr>
                        <m:ctrlPr>
                          <a:rPr lang="zh-CN" altLang="zh-CN" sz="2800" b="1" i="1" kern="100"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b="1" i="1" kern="10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𝒍</m:t>
                        </m:r>
                        <m:r>
                          <a:rPr lang="en-CA" altLang="zh-CN" sz="2800" b="1" i="1" kern="100" smtClea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𝒊𝒇𝒆</m:t>
                        </m:r>
                        <m:r>
                          <a:rPr lang="en-CA" altLang="zh-CN" sz="2800" b="1" i="1" kern="100" smtClea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 </m:t>
                        </m:r>
                        <m:r>
                          <a:rPr lang="en-CA" altLang="zh-CN" sz="2800" b="1" i="1" kern="100" smtClea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𝒆𝒙𝒑𝒆𝒄𝒕𝒂𝒏𝒄𝒚</m:t>
                        </m:r>
                      </m:e>
                      <m:sub>
                        <m:r>
                          <a:rPr lang="en-US" altLang="zh-CN" sz="2800" b="1" i="1" kern="10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𝒊𝒕</m:t>
                        </m:r>
                      </m:sub>
                    </m:sSub>
                    <m:r>
                      <a:rPr lang="en-US" altLang="zh-CN" sz="2800" b="1" kern="10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800" b="1" i="1" kern="10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b="1" i="1" kern="10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𝜷</m:t>
                        </m:r>
                      </m:e>
                      <m:sub>
                        <m:r>
                          <a:rPr lang="en-US" altLang="zh-CN" sz="2800" b="1" i="1" kern="10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𝟎</m:t>
                        </m:r>
                      </m:sub>
                    </m:sSub>
                    <m:r>
                      <a:rPr lang="en-US" altLang="zh-CN" sz="2800" b="1" kern="10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b="1"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CA" altLang="zh-CN" b="1"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𝑪𝒐𝒖𝒏𝒕𝒓𝒚</m:t>
                        </m:r>
                      </m:e>
                      <m:sub>
                        <m:r>
                          <a:rPr lang="en-US" altLang="zh-CN" b="1"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𝒊</m:t>
                        </m:r>
                      </m:sub>
                    </m:sSub>
                    <m:r>
                      <a:rPr lang="en-CA" altLang="zh-CN" b="1" i="0" kern="100" smtClean="0">
                        <a:solidFill>
                          <a:schemeClr val="bg1"/>
                        </a:solidFill>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b="1"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CA" altLang="zh-CN" b="1" i="1" kern="10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𝒀𝒆𝒂𝒓</m:t>
                        </m:r>
                      </m:e>
                      <m:sub>
                        <m:r>
                          <a:rPr lang="en-US" altLang="zh-CN" b="1"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𝒕</m:t>
                        </m:r>
                      </m:sub>
                    </m:sSub>
                    <m:r>
                      <a:rPr lang="en-CA" altLang="zh-CN" sz="2800" b="1" i="0" kern="100" smtClea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800" b="1" i="1" kern="10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b="1" i="1" kern="10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𝜷</m:t>
                        </m:r>
                      </m:e>
                      <m:sub>
                        <m:r>
                          <a:rPr lang="en-US" altLang="zh-CN" sz="2800" b="1" i="1" kern="10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𝟏</m:t>
                        </m:r>
                      </m:sub>
                    </m:sSub>
                    <m:sSub>
                      <m:sSubPr>
                        <m:ctrlPr>
                          <a:rPr lang="zh-CN" altLang="zh-CN" sz="2800" b="1" i="1" kern="10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b="1" i="1" kern="10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𝒍𝒏</m:t>
                        </m:r>
                        <m:r>
                          <a:rPr lang="en-CA" altLang="zh-CN" sz="2800" b="1" i="1" kern="100" smtClea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𝑮𝑫𝑷𝒑𝒆𝒓𝒄𝒂𝒑𝒊𝒕𝒂</m:t>
                        </m:r>
                      </m:e>
                      <m:sub>
                        <m:r>
                          <a:rPr lang="en-US" altLang="zh-CN" sz="2800" b="1" i="1" kern="10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𝒊𝒕</m:t>
                        </m:r>
                      </m:sub>
                    </m:sSub>
                    <m:r>
                      <a:rPr lang="en-CA" altLang="zh-CN" sz="2800" b="1" i="0" kern="100" smtClea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800" b="1" kern="10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800" b="1" i="1" kern="10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b="1" i="1" kern="10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𝜷</m:t>
                        </m:r>
                      </m:e>
                      <m:sub>
                        <m:r>
                          <a:rPr lang="en-US" altLang="zh-CN" sz="2800" b="1" i="1" kern="10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𝟐</m:t>
                        </m:r>
                      </m:sub>
                    </m:sSub>
                    <m:sSub>
                      <m:sSubPr>
                        <m:ctrlPr>
                          <a:rPr lang="zh-CN" altLang="zh-CN" sz="2800" b="1" i="1" kern="100"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CA" altLang="zh-CN" sz="2800" b="1" i="1" kern="100"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t>𝑯𝒆𝒂𝒍𝒕𝒉</m:t>
                        </m:r>
                        <m:r>
                          <a:rPr lang="en-CA" altLang="zh-CN" sz="2800" b="1" i="1" kern="100"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t> </m:t>
                        </m:r>
                        <m:r>
                          <a:rPr lang="en-CA" altLang="zh-CN" sz="2800" b="1" i="1" kern="100"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t>𝒆𝒙𝒑𝒆𝒏𝒅𝒊</m:t>
                        </m:r>
                      </m:e>
                      <m:sub>
                        <m:r>
                          <a:rPr lang="en-US" altLang="zh-CN" sz="2800" b="1" i="1" kern="10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𝒊𝒕</m:t>
                        </m:r>
                      </m:sub>
                    </m:sSub>
                    <m:r>
                      <a:rPr lang="en-US" altLang="zh-CN" sz="2800" b="1" kern="10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800" b="1" i="1" kern="10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b="1" i="1" kern="10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𝜷</m:t>
                        </m:r>
                      </m:e>
                      <m:sub>
                        <m:r>
                          <a:rPr lang="en-US" altLang="zh-CN" sz="2800" b="1" i="1" kern="10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𝟑</m:t>
                        </m:r>
                      </m:sub>
                    </m:sSub>
                    <m:sSub>
                      <m:sSubPr>
                        <m:ctrlPr>
                          <a:rPr lang="zh-CN" altLang="zh-CN" sz="2800" b="1" i="1" kern="10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CA" altLang="zh-CN" sz="2800" b="1" i="1" kern="100"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t>𝑮𝒐𝒗𝒆𝒓𝒏𝒎</m:t>
                        </m:r>
                        <m:r>
                          <a:rPr lang="en-CA" altLang="zh-CN" sz="2800" b="1" i="1" kern="100"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t> </m:t>
                        </m:r>
                        <m:r>
                          <a:rPr lang="en-CA" altLang="zh-CN" sz="2800" b="1" i="1" kern="100"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t>𝒆𝒙𝒑</m:t>
                        </m:r>
                        <m:r>
                          <a:rPr lang="en-CA" altLang="zh-CN" sz="2800" b="1" i="1" kern="100"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t> </m:t>
                        </m:r>
                        <m:r>
                          <a:rPr lang="en-CA" altLang="zh-CN" sz="2800" b="1" i="1" kern="100"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t>𝒐𝒏</m:t>
                        </m:r>
                        <m:r>
                          <a:rPr lang="en-CA" altLang="zh-CN" sz="2800" b="1" i="1" kern="100"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t> </m:t>
                        </m:r>
                        <m:r>
                          <a:rPr lang="en-CA" altLang="zh-CN" sz="2800" b="1" i="1" kern="100"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t>𝒆𝒅𝒖𝒄𝒂𝒕𝒊𝒐𝒏</m:t>
                        </m:r>
                      </m:e>
                      <m:sub>
                        <m:r>
                          <a:rPr lang="en-US" altLang="zh-CN" sz="2800" b="1" i="1" kern="10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𝒊𝒕</m:t>
                        </m:r>
                      </m:sub>
                    </m:sSub>
                    <m:r>
                      <a:rPr lang="en-US" altLang="zh-CN" sz="2800" b="1" kern="10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800" b="1" i="1" kern="10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b="1" i="1" kern="10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𝜷</m:t>
                        </m:r>
                      </m:e>
                      <m:sub>
                        <m:r>
                          <a:rPr lang="en-US" altLang="zh-CN" sz="2800" b="1" i="1" kern="10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𝟒</m:t>
                        </m:r>
                      </m:sub>
                    </m:sSub>
                    <m:sSub>
                      <m:sSubPr>
                        <m:ctrlPr>
                          <a:rPr lang="zh-CN" altLang="zh-CN" sz="2800" b="1" i="1" kern="10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CA" altLang="zh-CN" sz="2800" b="1" i="1" kern="100"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t>𝑨𝒏𝒏𝒖𝒂𝒍</m:t>
                        </m:r>
                        <m:r>
                          <a:rPr lang="en-CA" altLang="zh-CN" sz="2800" b="1" i="1" kern="100"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t> </m:t>
                        </m:r>
                        <m:r>
                          <a:rPr lang="en-CA" altLang="zh-CN" sz="2800" b="1" i="1" kern="100"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t>𝒑𝒐𝒑𝒖𝒍𝒂𝒕𝒊𝒐𝒏</m:t>
                        </m:r>
                        <m:r>
                          <a:rPr lang="en-CA" altLang="zh-CN" sz="2800" b="1" i="1" kern="100"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t> </m:t>
                        </m:r>
                        <m:r>
                          <a:rPr lang="en-CA" altLang="zh-CN" sz="2800" b="1" i="1" kern="100"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t>𝒈𝒓𝒐𝒘𝒕𝒉</m:t>
                        </m:r>
                      </m:e>
                      <m:sub>
                        <m:r>
                          <a:rPr lang="en-US" altLang="zh-CN" sz="2800" b="1" i="1" kern="10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𝒊𝒕</m:t>
                        </m:r>
                      </m:sub>
                    </m:sSub>
                    <m:r>
                      <a:rPr lang="en-CA" altLang="zh-CN" sz="2800" b="1" i="0" kern="100" smtClea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800" b="1" i="1" kern="10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b="1" i="1" kern="10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𝜺</m:t>
                        </m:r>
                      </m:e>
                      <m:sub>
                        <m:r>
                          <a:rPr lang="en-US" altLang="zh-CN" sz="2800" b="1" i="1" kern="10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𝒊𝒕</m:t>
                        </m:r>
                      </m:sub>
                    </m:sSub>
                  </m:oMath>
                </a14:m>
                <a:endParaRPr lang="zh-CN" altLang="zh-CN" sz="28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EA65736A-EC5D-EC44-66DC-99B474786097}"/>
                  </a:ext>
                </a:extLst>
              </p:cNvPr>
              <p:cNvSpPr>
                <a:spLocks noGrp="1" noRot="1" noChangeAspect="1" noMove="1" noResize="1" noEditPoints="1" noAdjustHandles="1" noChangeArrowheads="1" noChangeShapeType="1" noTextEdit="1"/>
              </p:cNvSpPr>
              <p:nvPr>
                <p:ph idx="1"/>
              </p:nvPr>
            </p:nvSpPr>
            <p:spPr>
              <a:xfrm>
                <a:off x="762000" y="1828800"/>
                <a:ext cx="10668000" cy="4275283"/>
              </a:xfrm>
              <a:blipFill>
                <a:blip r:embed="rId2"/>
                <a:stretch>
                  <a:fillRect l="-950"/>
                </a:stretch>
              </a:blipFill>
            </p:spPr>
            <p:txBody>
              <a:bodyPr/>
              <a:lstStyle/>
              <a:p>
                <a:r>
                  <a:rPr lang="en-US">
                    <a:noFill/>
                  </a:rPr>
                  <a:t> </a:t>
                </a:r>
              </a:p>
            </p:txBody>
          </p:sp>
        </mc:Fallback>
      </mc:AlternateContent>
    </p:spTree>
    <p:extLst>
      <p:ext uri="{BB962C8B-B14F-4D97-AF65-F5344CB8AC3E}">
        <p14:creationId xmlns:p14="http://schemas.microsoft.com/office/powerpoint/2010/main" val="3407706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E7AE68-417A-A0C6-5D83-AF227362A335}"/>
              </a:ext>
            </a:extLst>
          </p:cNvPr>
          <p:cNvSpPr>
            <a:spLocks noGrp="1"/>
          </p:cNvSpPr>
          <p:nvPr>
            <p:ph idx="1"/>
          </p:nvPr>
        </p:nvSpPr>
        <p:spPr>
          <a:xfrm>
            <a:off x="640080" y="1505641"/>
            <a:ext cx="10668000" cy="4851498"/>
          </a:xfrm>
        </p:spPr>
        <p:style>
          <a:lnRef idx="2">
            <a:schemeClr val="dk1"/>
          </a:lnRef>
          <a:fillRef idx="1">
            <a:schemeClr val="lt1"/>
          </a:fillRef>
          <a:effectRef idx="0">
            <a:schemeClr val="dk1"/>
          </a:effectRef>
          <a:fontRef idx="minor">
            <a:schemeClr val="dk1"/>
          </a:fontRef>
        </p:style>
        <p:txBody>
          <a:bodyPr/>
          <a:lstStyle/>
          <a:p>
            <a:r>
              <a:rPr lang="en-US" dirty="0"/>
              <a:t>A total of 16492 observations as a whole</a:t>
            </a:r>
          </a:p>
          <a:p>
            <a:pPr marL="0" indent="0">
              <a:buNone/>
            </a:pPr>
            <a:endParaRPr lang="en-US" dirty="0"/>
          </a:p>
        </p:txBody>
      </p:sp>
      <p:pic>
        <p:nvPicPr>
          <p:cNvPr id="4" name="Picture 3">
            <a:extLst>
              <a:ext uri="{FF2B5EF4-FFF2-40B4-BE49-F238E27FC236}">
                <a16:creationId xmlns:a16="http://schemas.microsoft.com/office/drawing/2014/main" id="{7D752E80-C195-5550-7C2C-F07EC4978656}"/>
              </a:ext>
            </a:extLst>
          </p:cNvPr>
          <p:cNvPicPr>
            <a:picLocks noChangeAspect="1"/>
          </p:cNvPicPr>
          <p:nvPr/>
        </p:nvPicPr>
        <p:blipFill>
          <a:blip r:embed="rId2"/>
          <a:stretch>
            <a:fillRect/>
          </a:stretch>
        </p:blipFill>
        <p:spPr>
          <a:xfrm>
            <a:off x="762000" y="2225040"/>
            <a:ext cx="7772400" cy="3468624"/>
          </a:xfrm>
          <a:prstGeom prst="rect">
            <a:avLst/>
          </a:prstGeom>
        </p:spPr>
      </p:pic>
      <p:sp>
        <p:nvSpPr>
          <p:cNvPr id="5" name="TextBox 4">
            <a:extLst>
              <a:ext uri="{FF2B5EF4-FFF2-40B4-BE49-F238E27FC236}">
                <a16:creationId xmlns:a16="http://schemas.microsoft.com/office/drawing/2014/main" id="{21669CAB-A99B-2A14-1BE4-89C61436156B}"/>
              </a:ext>
            </a:extLst>
          </p:cNvPr>
          <p:cNvSpPr txBox="1"/>
          <p:nvPr/>
        </p:nvSpPr>
        <p:spPr>
          <a:xfrm>
            <a:off x="762000" y="500861"/>
            <a:ext cx="5642811" cy="461665"/>
          </a:xfrm>
          <a:prstGeom prst="rect">
            <a:avLst/>
          </a:prstGeom>
          <a:noFill/>
        </p:spPr>
        <p:txBody>
          <a:bodyPr wrap="square" rtlCol="0">
            <a:spAutoFit/>
          </a:bodyPr>
          <a:lstStyle/>
          <a:p>
            <a:r>
              <a:rPr lang="en-US" sz="2400" b="1" u="sng" dirty="0"/>
              <a:t>SUMMARY OF VARIABLES</a:t>
            </a:r>
          </a:p>
        </p:txBody>
      </p:sp>
    </p:spTree>
    <p:extLst>
      <p:ext uri="{BB962C8B-B14F-4D97-AF65-F5344CB8AC3E}">
        <p14:creationId xmlns:p14="http://schemas.microsoft.com/office/powerpoint/2010/main" val="3983289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305A6-7436-859C-87E8-75101E6CC0FB}"/>
              </a:ext>
            </a:extLst>
          </p:cNvPr>
          <p:cNvSpPr>
            <a:spLocks noGrp="1"/>
          </p:cNvSpPr>
          <p:nvPr>
            <p:ph type="title"/>
          </p:nvPr>
        </p:nvSpPr>
        <p:spPr>
          <a:xfrm>
            <a:off x="762000" y="762000"/>
            <a:ext cx="10668000" cy="749808"/>
          </a:xfrm>
        </p:spPr>
        <p:txBody>
          <a:bodyPr>
            <a:normAutofit/>
          </a:bodyPr>
          <a:lstStyle/>
          <a:p>
            <a:r>
              <a:rPr lang="en-US" sz="2800" u="sng" dirty="0"/>
              <a:t>Correlation of regressors</a:t>
            </a:r>
          </a:p>
        </p:txBody>
      </p:sp>
      <p:pic>
        <p:nvPicPr>
          <p:cNvPr id="4" name="Content Placeholder 3">
            <a:extLst>
              <a:ext uri="{FF2B5EF4-FFF2-40B4-BE49-F238E27FC236}">
                <a16:creationId xmlns:a16="http://schemas.microsoft.com/office/drawing/2014/main" id="{F9F4E040-AF41-2A0D-69FC-CF5533449381}"/>
              </a:ext>
            </a:extLst>
          </p:cNvPr>
          <p:cNvPicPr>
            <a:picLocks noGrp="1" noChangeAspect="1"/>
          </p:cNvPicPr>
          <p:nvPr>
            <p:ph idx="1"/>
          </p:nvPr>
        </p:nvPicPr>
        <p:blipFill>
          <a:blip r:embed="rId2"/>
          <a:stretch>
            <a:fillRect/>
          </a:stretch>
        </p:blipFill>
        <p:spPr>
          <a:xfrm>
            <a:off x="1416050" y="1926336"/>
            <a:ext cx="9359900" cy="4169664"/>
          </a:xfrm>
          <a:prstGeom prst="rect">
            <a:avLst/>
          </a:prstGeom>
        </p:spPr>
      </p:pic>
    </p:spTree>
    <p:extLst>
      <p:ext uri="{BB962C8B-B14F-4D97-AF65-F5344CB8AC3E}">
        <p14:creationId xmlns:p14="http://schemas.microsoft.com/office/powerpoint/2010/main" val="2451029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CAA38-0BDB-9CE0-6A98-2110A35430BA}"/>
              </a:ext>
            </a:extLst>
          </p:cNvPr>
          <p:cNvSpPr>
            <a:spLocks noGrp="1"/>
          </p:cNvSpPr>
          <p:nvPr>
            <p:ph type="title"/>
          </p:nvPr>
        </p:nvSpPr>
        <p:spPr>
          <a:xfrm>
            <a:off x="762000" y="762000"/>
            <a:ext cx="10668000" cy="591312"/>
          </a:xfrm>
        </p:spPr>
        <p:txBody>
          <a:bodyPr>
            <a:normAutofit/>
          </a:bodyPr>
          <a:lstStyle/>
          <a:p>
            <a:r>
              <a:rPr lang="en-US" sz="2800" u="sng" dirty="0"/>
              <a:t>First regression OLS</a:t>
            </a:r>
          </a:p>
        </p:txBody>
      </p:sp>
      <p:pic>
        <p:nvPicPr>
          <p:cNvPr id="4" name="Content Placeholder 3">
            <a:extLst>
              <a:ext uri="{FF2B5EF4-FFF2-40B4-BE49-F238E27FC236}">
                <a16:creationId xmlns:a16="http://schemas.microsoft.com/office/drawing/2014/main" id="{4C3FD7F5-9948-3ED6-87E8-A37773DF38C1}"/>
              </a:ext>
            </a:extLst>
          </p:cNvPr>
          <p:cNvPicPr>
            <a:picLocks noGrp="1" noChangeAspect="1"/>
          </p:cNvPicPr>
          <p:nvPr>
            <p:ph idx="1"/>
          </p:nvPr>
        </p:nvPicPr>
        <p:blipFill>
          <a:blip r:embed="rId2"/>
          <a:stretch>
            <a:fillRect/>
          </a:stretch>
        </p:blipFill>
        <p:spPr>
          <a:xfrm>
            <a:off x="1684421" y="1560576"/>
            <a:ext cx="8674768" cy="4535423"/>
          </a:xfrm>
          <a:prstGeom prst="rect">
            <a:avLst/>
          </a:prstGeom>
        </p:spPr>
      </p:pic>
    </p:spTree>
    <p:extLst>
      <p:ext uri="{BB962C8B-B14F-4D97-AF65-F5344CB8AC3E}">
        <p14:creationId xmlns:p14="http://schemas.microsoft.com/office/powerpoint/2010/main" val="28912080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320E3-1103-874B-B61F-2B1609AD489F}"/>
              </a:ext>
            </a:extLst>
          </p:cNvPr>
          <p:cNvSpPr>
            <a:spLocks noGrp="1"/>
          </p:cNvSpPr>
          <p:nvPr>
            <p:ph type="title"/>
          </p:nvPr>
        </p:nvSpPr>
        <p:spPr>
          <a:xfrm>
            <a:off x="762000" y="762000"/>
            <a:ext cx="10668000" cy="664464"/>
          </a:xfrm>
        </p:spPr>
        <p:txBody>
          <a:bodyPr>
            <a:normAutofit/>
          </a:bodyPr>
          <a:lstStyle/>
          <a:p>
            <a:r>
              <a:rPr lang="en-US" sz="3200" u="sng" dirty="0"/>
              <a:t>Description</a:t>
            </a:r>
          </a:p>
        </p:txBody>
      </p:sp>
      <p:sp>
        <p:nvSpPr>
          <p:cNvPr id="3" name="Content Placeholder 2">
            <a:extLst>
              <a:ext uri="{FF2B5EF4-FFF2-40B4-BE49-F238E27FC236}">
                <a16:creationId xmlns:a16="http://schemas.microsoft.com/office/drawing/2014/main" id="{BB7F0BF5-4F02-2E1E-197E-15290215143F}"/>
              </a:ext>
            </a:extLst>
          </p:cNvPr>
          <p:cNvSpPr>
            <a:spLocks noGrp="1"/>
          </p:cNvSpPr>
          <p:nvPr>
            <p:ph idx="1"/>
          </p:nvPr>
        </p:nvSpPr>
        <p:spPr>
          <a:xfrm>
            <a:off x="762000" y="2286001"/>
            <a:ext cx="10668000" cy="2676144"/>
          </a:xfrm>
        </p:spPr>
        <p:style>
          <a:lnRef idx="2">
            <a:schemeClr val="dk1"/>
          </a:lnRef>
          <a:fillRef idx="1">
            <a:schemeClr val="lt1"/>
          </a:fillRef>
          <a:effectRef idx="0">
            <a:schemeClr val="dk1"/>
          </a:effectRef>
          <a:fontRef idx="minor">
            <a:schemeClr val="dk1"/>
          </a:fontRef>
        </p:style>
        <p:txBody>
          <a:bodyPr/>
          <a:lstStyle/>
          <a:p>
            <a:r>
              <a:rPr lang="en-US" dirty="0"/>
              <a:t>GDP per capita has a 0.4% impact on Life expectancy at birth which is significant at the 5% level  but the regression only explains about 28.53 percent of the total variability which is  not that good</a:t>
            </a:r>
          </a:p>
          <a:p>
            <a:pPr marL="0" indent="0">
              <a:buNone/>
            </a:pPr>
            <a:endParaRPr lang="en-US" dirty="0"/>
          </a:p>
          <a:p>
            <a:endParaRPr lang="en-US" dirty="0"/>
          </a:p>
        </p:txBody>
      </p:sp>
    </p:spTree>
    <p:extLst>
      <p:ext uri="{BB962C8B-B14F-4D97-AF65-F5344CB8AC3E}">
        <p14:creationId xmlns:p14="http://schemas.microsoft.com/office/powerpoint/2010/main" val="40273956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5FBA2-5C18-EF8B-4157-8457128B559B}"/>
              </a:ext>
            </a:extLst>
          </p:cNvPr>
          <p:cNvSpPr>
            <a:spLocks noGrp="1"/>
          </p:cNvSpPr>
          <p:nvPr>
            <p:ph type="title"/>
          </p:nvPr>
        </p:nvSpPr>
        <p:spPr>
          <a:xfrm>
            <a:off x="1353312" y="566928"/>
            <a:ext cx="10668000" cy="725424"/>
          </a:xfrm>
        </p:spPr>
        <p:txBody>
          <a:bodyPr>
            <a:normAutofit/>
          </a:bodyPr>
          <a:lstStyle/>
          <a:p>
            <a:r>
              <a:rPr lang="en-US" sz="2800" u="sng" dirty="0"/>
              <a:t>Second OLS regression : with only Log GDP PER CAPITA</a:t>
            </a:r>
          </a:p>
        </p:txBody>
      </p:sp>
      <p:pic>
        <p:nvPicPr>
          <p:cNvPr id="4" name="Content Placeholder 3">
            <a:extLst>
              <a:ext uri="{FF2B5EF4-FFF2-40B4-BE49-F238E27FC236}">
                <a16:creationId xmlns:a16="http://schemas.microsoft.com/office/drawing/2014/main" id="{653E1560-ABE0-2300-2C55-410182E80DBB}"/>
              </a:ext>
            </a:extLst>
          </p:cNvPr>
          <p:cNvPicPr>
            <a:picLocks noGrp="1" noChangeAspect="1"/>
          </p:cNvPicPr>
          <p:nvPr>
            <p:ph idx="1"/>
          </p:nvPr>
        </p:nvPicPr>
        <p:blipFill>
          <a:blip r:embed="rId2"/>
          <a:stretch>
            <a:fillRect/>
          </a:stretch>
        </p:blipFill>
        <p:spPr>
          <a:xfrm>
            <a:off x="1353312" y="1865376"/>
            <a:ext cx="9241536" cy="4425696"/>
          </a:xfrm>
          <a:prstGeom prst="rect">
            <a:avLst/>
          </a:prstGeom>
        </p:spPr>
      </p:pic>
    </p:spTree>
    <p:extLst>
      <p:ext uri="{BB962C8B-B14F-4D97-AF65-F5344CB8AC3E}">
        <p14:creationId xmlns:p14="http://schemas.microsoft.com/office/powerpoint/2010/main" val="3114141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25E2D-B52C-B6F4-80A7-FE4C1B232708}"/>
              </a:ext>
            </a:extLst>
          </p:cNvPr>
          <p:cNvSpPr>
            <a:spLocks noGrp="1"/>
          </p:cNvSpPr>
          <p:nvPr>
            <p:ph type="title"/>
          </p:nvPr>
        </p:nvSpPr>
        <p:spPr>
          <a:xfrm>
            <a:off x="762000" y="359664"/>
            <a:ext cx="10668000" cy="627888"/>
          </a:xfrm>
        </p:spPr>
        <p:txBody>
          <a:bodyPr>
            <a:normAutofit/>
          </a:bodyPr>
          <a:lstStyle/>
          <a:p>
            <a:r>
              <a:rPr lang="en-US" sz="2800" u="sng" dirty="0"/>
              <a:t>MOTIVATION</a:t>
            </a:r>
          </a:p>
        </p:txBody>
      </p:sp>
      <p:sp>
        <p:nvSpPr>
          <p:cNvPr id="3" name="Content Placeholder 2">
            <a:extLst>
              <a:ext uri="{FF2B5EF4-FFF2-40B4-BE49-F238E27FC236}">
                <a16:creationId xmlns:a16="http://schemas.microsoft.com/office/drawing/2014/main" id="{89774CD6-E39C-4549-573A-A008B5354B46}"/>
              </a:ext>
            </a:extLst>
          </p:cNvPr>
          <p:cNvSpPr>
            <a:spLocks noGrp="1"/>
          </p:cNvSpPr>
          <p:nvPr>
            <p:ph idx="1"/>
          </p:nvPr>
        </p:nvSpPr>
        <p:spPr>
          <a:xfrm>
            <a:off x="762000" y="1524000"/>
            <a:ext cx="10668000" cy="4974336"/>
          </a:xfrm>
        </p:spPr>
        <p:style>
          <a:lnRef idx="2">
            <a:schemeClr val="dk1"/>
          </a:lnRef>
          <a:fillRef idx="1">
            <a:schemeClr val="lt1"/>
          </a:fillRef>
          <a:effectRef idx="0">
            <a:schemeClr val="dk1"/>
          </a:effectRef>
          <a:fontRef idx="minor">
            <a:schemeClr val="dk1"/>
          </a:fontRef>
        </p:style>
        <p:txBody>
          <a:bodyPr>
            <a:normAutofit/>
          </a:bodyPr>
          <a:lstStyle/>
          <a:p>
            <a:r>
              <a:rPr lang="en-US" dirty="0"/>
              <a:t>Since 1800, lifespans have doubled again, largely due to improvements in environment, food and medicine that minimized mortality at earlier ages</a:t>
            </a:r>
          </a:p>
          <a:p>
            <a:r>
              <a:rPr lang="en-US" dirty="0"/>
              <a:t>It is common knowledge the link between wealth and life expectancy is positive , through out the years countries have been developing and increasing their life expectancy , which leads us to the question what impact does a country’s wealth have on its population life expectancy.</a:t>
            </a:r>
          </a:p>
        </p:txBody>
      </p:sp>
    </p:spTree>
    <p:extLst>
      <p:ext uri="{BB962C8B-B14F-4D97-AF65-F5344CB8AC3E}">
        <p14:creationId xmlns:p14="http://schemas.microsoft.com/office/powerpoint/2010/main" val="3404286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217AB-3269-EAF2-0551-BFDFF483FEF2}"/>
              </a:ext>
            </a:extLst>
          </p:cNvPr>
          <p:cNvSpPr>
            <a:spLocks noGrp="1"/>
          </p:cNvSpPr>
          <p:nvPr>
            <p:ph type="title"/>
          </p:nvPr>
        </p:nvSpPr>
        <p:spPr>
          <a:xfrm>
            <a:off x="762000" y="409493"/>
            <a:ext cx="10668000" cy="688848"/>
          </a:xfrm>
        </p:spPr>
        <p:txBody>
          <a:bodyPr>
            <a:normAutofit/>
          </a:bodyPr>
          <a:lstStyle/>
          <a:p>
            <a:r>
              <a:rPr lang="en-US" sz="2800" u="sng" dirty="0"/>
              <a:t>Description of regression result</a:t>
            </a:r>
          </a:p>
        </p:txBody>
      </p:sp>
      <p:sp>
        <p:nvSpPr>
          <p:cNvPr id="3" name="Content Placeholder 2">
            <a:extLst>
              <a:ext uri="{FF2B5EF4-FFF2-40B4-BE49-F238E27FC236}">
                <a16:creationId xmlns:a16="http://schemas.microsoft.com/office/drawing/2014/main" id="{D978449C-3EFA-C7FA-A62B-3EE905DC35C4}"/>
              </a:ext>
            </a:extLst>
          </p:cNvPr>
          <p:cNvSpPr>
            <a:spLocks noGrp="1"/>
          </p:cNvSpPr>
          <p:nvPr>
            <p:ph idx="1"/>
          </p:nvPr>
        </p:nvSpPr>
        <p:spPr>
          <a:xfrm>
            <a:off x="762000" y="1499616"/>
            <a:ext cx="10668000" cy="3413759"/>
          </a:xfrm>
        </p:spPr>
        <p:style>
          <a:lnRef idx="2">
            <a:schemeClr val="dk1"/>
          </a:lnRef>
          <a:fillRef idx="1">
            <a:schemeClr val="lt1"/>
          </a:fillRef>
          <a:effectRef idx="0">
            <a:schemeClr val="dk1"/>
          </a:effectRef>
          <a:fontRef idx="minor">
            <a:schemeClr val="dk1"/>
          </a:fontRef>
        </p:style>
        <p:txBody>
          <a:bodyPr/>
          <a:lstStyle/>
          <a:p>
            <a:r>
              <a:rPr lang="en-US" dirty="0"/>
              <a:t> LOG_GDPPERCAPITACURRENTUS has a positive impact on life expectancy of about 5.51 which is significant at 5% level , more importantly the regression explains about 72% of the total variability which is good and the standard error is very low at about 0.0309475</a:t>
            </a:r>
          </a:p>
          <a:p>
            <a:endParaRPr lang="en-US" dirty="0"/>
          </a:p>
        </p:txBody>
      </p:sp>
    </p:spTree>
    <p:extLst>
      <p:ext uri="{BB962C8B-B14F-4D97-AF65-F5344CB8AC3E}">
        <p14:creationId xmlns:p14="http://schemas.microsoft.com/office/powerpoint/2010/main" val="9168063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292AB-A507-4D43-5250-2507C81576F6}"/>
              </a:ext>
            </a:extLst>
          </p:cNvPr>
          <p:cNvSpPr>
            <a:spLocks noGrp="1"/>
          </p:cNvSpPr>
          <p:nvPr>
            <p:ph type="title"/>
          </p:nvPr>
        </p:nvSpPr>
        <p:spPr/>
        <p:txBody>
          <a:bodyPr>
            <a:normAutofit/>
          </a:bodyPr>
          <a:lstStyle/>
          <a:p>
            <a:r>
              <a:rPr lang="en-US" sz="2800" u="sng" dirty="0"/>
              <a:t>Third regression: Introduction of other covariates</a:t>
            </a:r>
          </a:p>
        </p:txBody>
      </p:sp>
      <p:pic>
        <p:nvPicPr>
          <p:cNvPr id="4" name="Content Placeholder 3">
            <a:extLst>
              <a:ext uri="{FF2B5EF4-FFF2-40B4-BE49-F238E27FC236}">
                <a16:creationId xmlns:a16="http://schemas.microsoft.com/office/drawing/2014/main" id="{50179709-0C1F-4D6F-8540-DF00AEBA30B8}"/>
              </a:ext>
            </a:extLst>
          </p:cNvPr>
          <p:cNvPicPr>
            <a:picLocks noGrp="1" noChangeAspect="1"/>
          </p:cNvPicPr>
          <p:nvPr>
            <p:ph idx="1"/>
          </p:nvPr>
        </p:nvPicPr>
        <p:blipFill>
          <a:blip r:embed="rId2"/>
          <a:stretch>
            <a:fillRect/>
          </a:stretch>
        </p:blipFill>
        <p:spPr>
          <a:xfrm>
            <a:off x="1536700" y="2404269"/>
            <a:ext cx="9118600" cy="3581400"/>
          </a:xfrm>
          <a:prstGeom prst="rect">
            <a:avLst/>
          </a:prstGeom>
        </p:spPr>
      </p:pic>
    </p:spTree>
    <p:extLst>
      <p:ext uri="{BB962C8B-B14F-4D97-AF65-F5344CB8AC3E}">
        <p14:creationId xmlns:p14="http://schemas.microsoft.com/office/powerpoint/2010/main" val="6446084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17DCF3-8D92-BCD4-6F12-76A1D71DE1A6}"/>
              </a:ext>
            </a:extLst>
          </p:cNvPr>
          <p:cNvSpPr>
            <a:spLocks noGrp="1"/>
          </p:cNvSpPr>
          <p:nvPr>
            <p:ph idx="1"/>
          </p:nvPr>
        </p:nvSpPr>
        <p:spPr>
          <a:xfrm>
            <a:off x="762000" y="1243585"/>
            <a:ext cx="10668000" cy="4084320"/>
          </a:xfrm>
        </p:spPr>
        <p:style>
          <a:lnRef idx="2">
            <a:schemeClr val="dk1"/>
          </a:lnRef>
          <a:fillRef idx="1">
            <a:schemeClr val="lt1"/>
          </a:fillRef>
          <a:effectRef idx="0">
            <a:schemeClr val="dk1"/>
          </a:effectRef>
          <a:fontRef idx="minor">
            <a:schemeClr val="dk1"/>
          </a:fontRef>
        </p:style>
        <p:txBody>
          <a:bodyPr>
            <a:normAutofit/>
          </a:bodyPr>
          <a:lstStyle/>
          <a:p>
            <a:r>
              <a:rPr lang="en-US" dirty="0"/>
              <a:t> Population growth has a significant negative impact in my model on life expectancy at the 5% level of about -1.12, R squared is high at about 70% which is good , health expenditure and education expenditure both affect life expectancy negatively in my model and they are not significant at the 5% nor the 10% level</a:t>
            </a:r>
          </a:p>
        </p:txBody>
      </p:sp>
    </p:spTree>
    <p:extLst>
      <p:ext uri="{BB962C8B-B14F-4D97-AF65-F5344CB8AC3E}">
        <p14:creationId xmlns:p14="http://schemas.microsoft.com/office/powerpoint/2010/main" val="7144556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6B8B5-35D6-DCB8-1EB3-26347BB0E997}"/>
              </a:ext>
            </a:extLst>
          </p:cNvPr>
          <p:cNvSpPr>
            <a:spLocks noGrp="1"/>
          </p:cNvSpPr>
          <p:nvPr>
            <p:ph type="title"/>
          </p:nvPr>
        </p:nvSpPr>
        <p:spPr>
          <a:xfrm>
            <a:off x="231648" y="171396"/>
            <a:ext cx="11234927" cy="1059996"/>
          </a:xfrm>
        </p:spPr>
        <p:txBody>
          <a:bodyPr>
            <a:normAutofit/>
          </a:bodyPr>
          <a:lstStyle/>
          <a:p>
            <a:r>
              <a:rPr lang="en-US" sz="2800" u="sng" dirty="0"/>
              <a:t>4</a:t>
            </a:r>
            <a:r>
              <a:rPr lang="en-US" sz="2800" u="sng" baseline="30000" dirty="0"/>
              <a:t>TH</a:t>
            </a:r>
            <a:r>
              <a:rPr lang="en-US" sz="2800" u="sng" dirty="0"/>
              <a:t> REGRESSION : The base for comparison in this regression is Afghanistan</a:t>
            </a:r>
          </a:p>
        </p:txBody>
      </p:sp>
      <p:pic>
        <p:nvPicPr>
          <p:cNvPr id="4" name="Content Placeholder 3">
            <a:extLst>
              <a:ext uri="{FF2B5EF4-FFF2-40B4-BE49-F238E27FC236}">
                <a16:creationId xmlns:a16="http://schemas.microsoft.com/office/drawing/2014/main" id="{9A16125C-FA85-8275-7FAA-2CE2FB43C07B}"/>
              </a:ext>
            </a:extLst>
          </p:cNvPr>
          <p:cNvPicPr>
            <a:picLocks noGrp="1" noChangeAspect="1"/>
          </p:cNvPicPr>
          <p:nvPr>
            <p:ph idx="1"/>
          </p:nvPr>
        </p:nvPicPr>
        <p:blipFill>
          <a:blip r:embed="rId2"/>
          <a:stretch>
            <a:fillRect/>
          </a:stretch>
        </p:blipFill>
        <p:spPr>
          <a:xfrm>
            <a:off x="1085088" y="1609344"/>
            <a:ext cx="9749490" cy="4876516"/>
          </a:xfrm>
          <a:prstGeom prst="rect">
            <a:avLst/>
          </a:prstGeom>
        </p:spPr>
      </p:pic>
    </p:spTree>
    <p:extLst>
      <p:ext uri="{BB962C8B-B14F-4D97-AF65-F5344CB8AC3E}">
        <p14:creationId xmlns:p14="http://schemas.microsoft.com/office/powerpoint/2010/main" val="1470652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438E5A-65A9-5739-E8DC-DB84AA559ABE}"/>
              </a:ext>
            </a:extLst>
          </p:cNvPr>
          <p:cNvSpPr>
            <a:spLocks noGrp="1"/>
          </p:cNvSpPr>
          <p:nvPr>
            <p:ph idx="1"/>
          </p:nvPr>
        </p:nvSpPr>
        <p:spPr>
          <a:xfrm>
            <a:off x="762000" y="801624"/>
            <a:ext cx="10668000" cy="5254752"/>
          </a:xfrm>
        </p:spPr>
        <p:style>
          <a:lnRef idx="2">
            <a:schemeClr val="dk1"/>
          </a:lnRef>
          <a:fillRef idx="1">
            <a:schemeClr val="lt1"/>
          </a:fillRef>
          <a:effectRef idx="0">
            <a:schemeClr val="dk1"/>
          </a:effectRef>
          <a:fontRef idx="minor">
            <a:schemeClr val="dk1"/>
          </a:fontRef>
        </p:style>
        <p:txBody>
          <a:bodyPr>
            <a:normAutofit/>
          </a:bodyPr>
          <a:lstStyle/>
          <a:p>
            <a:r>
              <a:rPr lang="en-US" sz="2000" dirty="0"/>
              <a:t>In this model we see that the coefficient of determination was boosted to 96.69% which is very good as it is close to a hundred, meaning the model explains close to 100% of the total variability,.</a:t>
            </a:r>
          </a:p>
          <a:p>
            <a:r>
              <a:rPr lang="en-US" sz="2000" dirty="0"/>
              <a:t>We see that all the variables prior to the use of the categorical variable COUNTRY_I are now significant at the 5% significance level, every variable other than population growth have a positive impact on life expectancy which goes in line with our intuition as compared to the previous models which have spending on health by government showing a negative coefficient which goes against our intuition.</a:t>
            </a:r>
          </a:p>
          <a:p>
            <a:pPr>
              <a:buFont typeface="Wingdings" pitchFamily="2" charset="2"/>
              <a:buChar char="§"/>
            </a:pPr>
            <a:r>
              <a:rPr lang="en-US" sz="2000" dirty="0"/>
              <a:t> The base for comparison in the COUNTRY_I categorical variable is Afghanistan so each country is being compared to Afghanistan in the regression .</a:t>
            </a:r>
          </a:p>
          <a:p>
            <a:r>
              <a:rPr lang="en-US" sz="2000" dirty="0"/>
              <a:t>The standard errors are very low and there are 3324 observations as in the previous models.</a:t>
            </a:r>
          </a:p>
          <a:p>
            <a:endParaRPr lang="en-US" dirty="0"/>
          </a:p>
        </p:txBody>
      </p:sp>
    </p:spTree>
    <p:extLst>
      <p:ext uri="{BB962C8B-B14F-4D97-AF65-F5344CB8AC3E}">
        <p14:creationId xmlns:p14="http://schemas.microsoft.com/office/powerpoint/2010/main" val="2605448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7ED61-FF23-BE2E-5605-DE8805A10064}"/>
              </a:ext>
            </a:extLst>
          </p:cNvPr>
          <p:cNvSpPr>
            <a:spLocks noGrp="1"/>
          </p:cNvSpPr>
          <p:nvPr>
            <p:ph type="title"/>
          </p:nvPr>
        </p:nvSpPr>
        <p:spPr>
          <a:xfrm>
            <a:off x="161544" y="206413"/>
            <a:ext cx="11271504" cy="820550"/>
          </a:xfrm>
        </p:spPr>
        <p:txBody>
          <a:bodyPr>
            <a:normAutofit fontScale="90000"/>
          </a:bodyPr>
          <a:lstStyle/>
          <a:p>
            <a:r>
              <a:rPr lang="en-US" sz="2800" u="sng" dirty="0"/>
              <a:t>FIXED EFFECT REGRESSION :Identical coefficients to the previous regression with Country as categorical variable</a:t>
            </a:r>
          </a:p>
        </p:txBody>
      </p:sp>
      <p:pic>
        <p:nvPicPr>
          <p:cNvPr id="4" name="Content Placeholder 3">
            <a:extLst>
              <a:ext uri="{FF2B5EF4-FFF2-40B4-BE49-F238E27FC236}">
                <a16:creationId xmlns:a16="http://schemas.microsoft.com/office/drawing/2014/main" id="{80466B06-58E2-9E95-2984-500EA4DAB142}"/>
              </a:ext>
            </a:extLst>
          </p:cNvPr>
          <p:cNvPicPr>
            <a:picLocks noGrp="1" noChangeAspect="1"/>
          </p:cNvPicPr>
          <p:nvPr>
            <p:ph idx="1"/>
          </p:nvPr>
        </p:nvPicPr>
        <p:blipFill>
          <a:blip r:embed="rId2"/>
          <a:stretch>
            <a:fillRect/>
          </a:stretch>
        </p:blipFill>
        <p:spPr>
          <a:xfrm>
            <a:off x="841248" y="1548384"/>
            <a:ext cx="9912096" cy="4692928"/>
          </a:xfrm>
          <a:prstGeom prst="rect">
            <a:avLst/>
          </a:prstGeom>
        </p:spPr>
      </p:pic>
    </p:spTree>
    <p:extLst>
      <p:ext uri="{BB962C8B-B14F-4D97-AF65-F5344CB8AC3E}">
        <p14:creationId xmlns:p14="http://schemas.microsoft.com/office/powerpoint/2010/main" val="32152733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34918-FF4C-0281-4A85-4B735F7EE07E}"/>
              </a:ext>
            </a:extLst>
          </p:cNvPr>
          <p:cNvSpPr>
            <a:spLocks noGrp="1"/>
          </p:cNvSpPr>
          <p:nvPr>
            <p:ph type="title"/>
          </p:nvPr>
        </p:nvSpPr>
        <p:spPr>
          <a:xfrm>
            <a:off x="1376172" y="284955"/>
            <a:ext cx="10668000" cy="938213"/>
          </a:xfrm>
        </p:spPr>
        <p:txBody>
          <a:bodyPr>
            <a:normAutofit/>
          </a:bodyPr>
          <a:lstStyle/>
          <a:p>
            <a:r>
              <a:rPr lang="en-US" sz="2800" u="sng" dirty="0"/>
              <a:t>TABLE RESULTS FOR EACH METHOD USED ACCORDINGLY</a:t>
            </a:r>
          </a:p>
        </p:txBody>
      </p:sp>
      <p:pic>
        <p:nvPicPr>
          <p:cNvPr id="5" name="Content Placeholder 4">
            <a:extLst>
              <a:ext uri="{FF2B5EF4-FFF2-40B4-BE49-F238E27FC236}">
                <a16:creationId xmlns:a16="http://schemas.microsoft.com/office/drawing/2014/main" id="{8AA8F474-04F6-2473-D3FA-E911C08DC3E3}"/>
              </a:ext>
            </a:extLst>
          </p:cNvPr>
          <p:cNvPicPr>
            <a:picLocks noGrp="1" noChangeAspect="1"/>
          </p:cNvPicPr>
          <p:nvPr>
            <p:ph idx="1"/>
          </p:nvPr>
        </p:nvPicPr>
        <p:blipFill>
          <a:blip r:embed="rId2"/>
          <a:stretch>
            <a:fillRect/>
          </a:stretch>
        </p:blipFill>
        <p:spPr>
          <a:xfrm>
            <a:off x="719138" y="1440942"/>
            <a:ext cx="10825162" cy="5144295"/>
          </a:xfrm>
          <a:prstGeom prst="rect">
            <a:avLst/>
          </a:prstGeom>
        </p:spPr>
      </p:pic>
    </p:spTree>
    <p:extLst>
      <p:ext uri="{BB962C8B-B14F-4D97-AF65-F5344CB8AC3E}">
        <p14:creationId xmlns:p14="http://schemas.microsoft.com/office/powerpoint/2010/main" val="7315821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87B0DDD-1097-1091-1C1A-91587638B2C4}"/>
              </a:ext>
            </a:extLst>
          </p:cNvPr>
          <p:cNvPicPr>
            <a:picLocks noGrp="1" noChangeAspect="1"/>
          </p:cNvPicPr>
          <p:nvPr>
            <p:ph idx="1"/>
          </p:nvPr>
        </p:nvPicPr>
        <p:blipFill>
          <a:blip r:embed="rId2"/>
          <a:stretch>
            <a:fillRect/>
          </a:stretch>
        </p:blipFill>
        <p:spPr>
          <a:xfrm>
            <a:off x="762000" y="2488018"/>
            <a:ext cx="10668000" cy="3104707"/>
          </a:xfrm>
          <a:prstGeom prst="rect">
            <a:avLst/>
          </a:prstGeom>
        </p:spPr>
      </p:pic>
    </p:spTree>
    <p:extLst>
      <p:ext uri="{BB962C8B-B14F-4D97-AF65-F5344CB8AC3E}">
        <p14:creationId xmlns:p14="http://schemas.microsoft.com/office/powerpoint/2010/main" val="15406866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50E2C-012A-37A9-49E9-FED1174F7C17}"/>
              </a:ext>
            </a:extLst>
          </p:cNvPr>
          <p:cNvSpPr>
            <a:spLocks noGrp="1"/>
          </p:cNvSpPr>
          <p:nvPr>
            <p:ph type="title"/>
          </p:nvPr>
        </p:nvSpPr>
        <p:spPr>
          <a:xfrm>
            <a:off x="762000" y="404463"/>
            <a:ext cx="10668000" cy="595281"/>
          </a:xfrm>
        </p:spPr>
        <p:txBody>
          <a:bodyPr>
            <a:normAutofit/>
          </a:bodyPr>
          <a:lstStyle/>
          <a:p>
            <a:r>
              <a:rPr lang="en-US" sz="2800" u="sng" dirty="0"/>
              <a:t>Comparison</a:t>
            </a:r>
          </a:p>
        </p:txBody>
      </p:sp>
      <p:sp>
        <p:nvSpPr>
          <p:cNvPr id="3" name="Content Placeholder 2">
            <a:extLst>
              <a:ext uri="{FF2B5EF4-FFF2-40B4-BE49-F238E27FC236}">
                <a16:creationId xmlns:a16="http://schemas.microsoft.com/office/drawing/2014/main" id="{396D99CE-B73A-AF63-B004-9BCA596B7B1A}"/>
              </a:ext>
            </a:extLst>
          </p:cNvPr>
          <p:cNvSpPr>
            <a:spLocks noGrp="1"/>
          </p:cNvSpPr>
          <p:nvPr>
            <p:ph idx="1"/>
          </p:nvPr>
        </p:nvSpPr>
        <p:spPr>
          <a:xfrm>
            <a:off x="762000" y="1280160"/>
            <a:ext cx="10668000" cy="5315712"/>
          </a:xfrm>
        </p:spPr>
        <p:style>
          <a:lnRef idx="2">
            <a:schemeClr val="dk1"/>
          </a:lnRef>
          <a:fillRef idx="1">
            <a:schemeClr val="lt1"/>
          </a:fillRef>
          <a:effectRef idx="0">
            <a:schemeClr val="dk1"/>
          </a:effectRef>
          <a:fontRef idx="minor">
            <a:schemeClr val="dk1"/>
          </a:fontRef>
        </p:style>
        <p:txBody>
          <a:bodyPr>
            <a:normAutofit/>
          </a:bodyPr>
          <a:lstStyle/>
          <a:p>
            <a:r>
              <a:rPr lang="en-US" sz="2400" dirty="0"/>
              <a:t>As means of comparison I will use Patrick Taylor’s results on this research, he used an OLS to identify the causal effect of national income on life expectancy , with 250 countries and the same control variable as me, I entirely inspired myself from his research. For the independent variable log GDP per capita the result is a significant positive coefficient of about 9.62 and a strong R^2 of about 82%. Also, he has higher standard errors than me for each variable, and 2 of his variables have a significant effect meanwhile all my variables are significant. Surely due to the fact that I used a different model than him.</a:t>
            </a:r>
          </a:p>
        </p:txBody>
      </p:sp>
    </p:spTree>
    <p:extLst>
      <p:ext uri="{BB962C8B-B14F-4D97-AF65-F5344CB8AC3E}">
        <p14:creationId xmlns:p14="http://schemas.microsoft.com/office/powerpoint/2010/main" val="7226460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FE01E-4E37-C85C-F582-37FC8CAB4FEB}"/>
              </a:ext>
            </a:extLst>
          </p:cNvPr>
          <p:cNvSpPr>
            <a:spLocks noGrp="1"/>
          </p:cNvSpPr>
          <p:nvPr>
            <p:ph type="title"/>
          </p:nvPr>
        </p:nvSpPr>
        <p:spPr>
          <a:xfrm>
            <a:off x="329184" y="272903"/>
            <a:ext cx="11618976" cy="1524000"/>
          </a:xfrm>
        </p:spPr>
        <p:txBody>
          <a:bodyPr>
            <a:normAutofit/>
          </a:bodyPr>
          <a:lstStyle/>
          <a:p>
            <a:r>
              <a:rPr lang="en-US" sz="2800" u="sng" dirty="0"/>
              <a:t>DESCRIPTIVE GRAPHS OF GDP PER CAPITA VS LIFE EXPECTANCY FOR ALL COUNTRIES TOGETHER</a:t>
            </a:r>
          </a:p>
        </p:txBody>
      </p:sp>
      <p:pic>
        <p:nvPicPr>
          <p:cNvPr id="4" name="Content Placeholder 3">
            <a:extLst>
              <a:ext uri="{FF2B5EF4-FFF2-40B4-BE49-F238E27FC236}">
                <a16:creationId xmlns:a16="http://schemas.microsoft.com/office/drawing/2014/main" id="{4C3CA9A3-B504-6748-CB7E-ADF26544E593}"/>
              </a:ext>
            </a:extLst>
          </p:cNvPr>
          <p:cNvPicPr>
            <a:picLocks noGrp="1" noChangeAspect="1"/>
          </p:cNvPicPr>
          <p:nvPr>
            <p:ph idx="1"/>
          </p:nvPr>
        </p:nvPicPr>
        <p:blipFill>
          <a:blip r:embed="rId2"/>
          <a:stretch>
            <a:fillRect/>
          </a:stretch>
        </p:blipFill>
        <p:spPr>
          <a:xfrm>
            <a:off x="1402080" y="1935126"/>
            <a:ext cx="9217152" cy="4649971"/>
          </a:xfrm>
          <a:prstGeom prst="rect">
            <a:avLst/>
          </a:prstGeom>
        </p:spPr>
      </p:pic>
    </p:spTree>
    <p:extLst>
      <p:ext uri="{BB962C8B-B14F-4D97-AF65-F5344CB8AC3E}">
        <p14:creationId xmlns:p14="http://schemas.microsoft.com/office/powerpoint/2010/main" val="1904823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2ACA14-887F-CFD7-3EC2-51FB84A69641}"/>
              </a:ext>
            </a:extLst>
          </p:cNvPr>
          <p:cNvSpPr>
            <a:spLocks noGrp="1"/>
          </p:cNvSpPr>
          <p:nvPr>
            <p:ph idx="1"/>
          </p:nvPr>
        </p:nvSpPr>
        <p:spPr>
          <a:xfrm>
            <a:off x="762000" y="1133856"/>
            <a:ext cx="10668000" cy="5218176"/>
          </a:xfrm>
        </p:spPr>
        <p:style>
          <a:lnRef idx="2">
            <a:schemeClr val="accent1"/>
          </a:lnRef>
          <a:fillRef idx="1">
            <a:schemeClr val="lt1"/>
          </a:fillRef>
          <a:effectRef idx="0">
            <a:schemeClr val="accent1"/>
          </a:effectRef>
          <a:fontRef idx="minor">
            <a:schemeClr val="dk1"/>
          </a:fontRef>
        </p:style>
        <p:txBody>
          <a:bodyPr/>
          <a:lstStyle/>
          <a:p>
            <a:r>
              <a:rPr lang="en-US" dirty="0"/>
              <a:t>Moreover , life expectancy tends to be higher in countries with high income per capita and lower in countries with low income per capita. Why is that? </a:t>
            </a:r>
          </a:p>
          <a:p>
            <a:r>
              <a:rPr lang="en-US" dirty="0"/>
              <a:t>“The relationship between income and mortality is well established but remains poorly understood”. [</a:t>
            </a:r>
            <a:r>
              <a:rPr lang="en-US" dirty="0" err="1"/>
              <a:t>Kaj</a:t>
            </a:r>
            <a:r>
              <a:rPr lang="en-US" dirty="0"/>
              <a:t> Chetty and Michael Stepper (2001-2014)]</a:t>
            </a:r>
          </a:p>
        </p:txBody>
      </p:sp>
    </p:spTree>
    <p:extLst>
      <p:ext uri="{BB962C8B-B14F-4D97-AF65-F5344CB8AC3E}">
        <p14:creationId xmlns:p14="http://schemas.microsoft.com/office/powerpoint/2010/main" val="911801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4A89D-8566-7FE8-1CF0-0B5C55CBF8A6}"/>
              </a:ext>
            </a:extLst>
          </p:cNvPr>
          <p:cNvSpPr>
            <a:spLocks noGrp="1"/>
          </p:cNvSpPr>
          <p:nvPr>
            <p:ph type="title"/>
          </p:nvPr>
        </p:nvSpPr>
        <p:spPr>
          <a:xfrm>
            <a:off x="762000" y="262270"/>
            <a:ext cx="10668000" cy="1091042"/>
          </a:xfrm>
        </p:spPr>
        <p:txBody>
          <a:bodyPr>
            <a:normAutofit/>
          </a:bodyPr>
          <a:lstStyle/>
          <a:p>
            <a:r>
              <a:rPr lang="en-US" sz="2800" u="sng" dirty="0"/>
              <a:t>SCATTER PLOT FOR BELGIUM, LIFE EXPECTANCY VS GDP PER CAPITA</a:t>
            </a:r>
          </a:p>
        </p:txBody>
      </p:sp>
      <p:pic>
        <p:nvPicPr>
          <p:cNvPr id="4" name="Content Placeholder 3">
            <a:extLst>
              <a:ext uri="{FF2B5EF4-FFF2-40B4-BE49-F238E27FC236}">
                <a16:creationId xmlns:a16="http://schemas.microsoft.com/office/drawing/2014/main" id="{65676CF2-1267-50D9-D6AD-CBA4050C59A8}"/>
              </a:ext>
            </a:extLst>
          </p:cNvPr>
          <p:cNvPicPr>
            <a:picLocks noGrp="1" noChangeAspect="1"/>
          </p:cNvPicPr>
          <p:nvPr>
            <p:ph idx="1"/>
          </p:nvPr>
        </p:nvPicPr>
        <p:blipFill>
          <a:blip r:embed="rId2"/>
          <a:stretch>
            <a:fillRect/>
          </a:stretch>
        </p:blipFill>
        <p:spPr>
          <a:xfrm>
            <a:off x="548640" y="1475232"/>
            <a:ext cx="8818643" cy="4559169"/>
          </a:xfrm>
          <a:prstGeom prst="rect">
            <a:avLst/>
          </a:prstGeom>
        </p:spPr>
      </p:pic>
      <p:sp>
        <p:nvSpPr>
          <p:cNvPr id="5" name="TextBox 4">
            <a:extLst>
              <a:ext uri="{FF2B5EF4-FFF2-40B4-BE49-F238E27FC236}">
                <a16:creationId xmlns:a16="http://schemas.microsoft.com/office/drawing/2014/main" id="{A70B273A-3ABA-FCB3-ADE5-E8E8E86CD105}"/>
              </a:ext>
            </a:extLst>
          </p:cNvPr>
          <p:cNvSpPr txBox="1"/>
          <p:nvPr/>
        </p:nvSpPr>
        <p:spPr>
          <a:xfrm>
            <a:off x="9540423" y="1951672"/>
            <a:ext cx="2493081"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t>We can see</a:t>
            </a:r>
          </a:p>
          <a:p>
            <a:r>
              <a:rPr lang="en-US" sz="1400" dirty="0"/>
              <a:t>   A clear Positive correl-</a:t>
            </a:r>
          </a:p>
          <a:p>
            <a:r>
              <a:rPr lang="en-US" sz="1400" dirty="0"/>
              <a:t>   </a:t>
            </a:r>
            <a:r>
              <a:rPr lang="en-US" sz="1400" dirty="0" err="1"/>
              <a:t>ation</a:t>
            </a:r>
            <a:r>
              <a:rPr lang="en-US" sz="1400" dirty="0"/>
              <a:t> between Life ex-</a:t>
            </a:r>
          </a:p>
          <a:p>
            <a:r>
              <a:rPr lang="en-US" sz="1400" dirty="0"/>
              <a:t>   </a:t>
            </a:r>
            <a:r>
              <a:rPr lang="en-US" sz="1400" dirty="0" err="1"/>
              <a:t>pectancy</a:t>
            </a:r>
            <a:r>
              <a:rPr lang="en-US" sz="1400" dirty="0"/>
              <a:t> and GDP per</a:t>
            </a:r>
          </a:p>
          <a:p>
            <a:r>
              <a:rPr lang="en-US" sz="1400" dirty="0"/>
              <a:t>   capita </a:t>
            </a:r>
          </a:p>
        </p:txBody>
      </p:sp>
    </p:spTree>
    <p:extLst>
      <p:ext uri="{BB962C8B-B14F-4D97-AF65-F5344CB8AC3E}">
        <p14:creationId xmlns:p14="http://schemas.microsoft.com/office/powerpoint/2010/main" val="16581322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C5837-17D4-6F5E-B83B-E8853A6EFBE3}"/>
              </a:ext>
            </a:extLst>
          </p:cNvPr>
          <p:cNvSpPr>
            <a:spLocks noGrp="1"/>
          </p:cNvSpPr>
          <p:nvPr>
            <p:ph type="title"/>
          </p:nvPr>
        </p:nvSpPr>
        <p:spPr>
          <a:xfrm>
            <a:off x="762000" y="762000"/>
            <a:ext cx="10668000" cy="701040"/>
          </a:xfrm>
        </p:spPr>
        <p:txBody>
          <a:bodyPr>
            <a:normAutofit fontScale="90000"/>
          </a:bodyPr>
          <a:lstStyle/>
          <a:p>
            <a:r>
              <a:rPr lang="en-US" sz="2800" u="sng" dirty="0"/>
              <a:t>SCATTER PLOT FOR BURKINA FASO, LIFE EXPECTANCY VS GDP PER CAPITA</a:t>
            </a:r>
          </a:p>
        </p:txBody>
      </p:sp>
      <p:pic>
        <p:nvPicPr>
          <p:cNvPr id="4" name="Content Placeholder 3">
            <a:extLst>
              <a:ext uri="{FF2B5EF4-FFF2-40B4-BE49-F238E27FC236}">
                <a16:creationId xmlns:a16="http://schemas.microsoft.com/office/drawing/2014/main" id="{8B732147-72D4-B0E2-873F-A87A5C887B03}"/>
              </a:ext>
            </a:extLst>
          </p:cNvPr>
          <p:cNvPicPr>
            <a:picLocks noGrp="1" noChangeAspect="1"/>
          </p:cNvPicPr>
          <p:nvPr>
            <p:ph idx="1"/>
          </p:nvPr>
        </p:nvPicPr>
        <p:blipFill>
          <a:blip r:embed="rId2"/>
          <a:stretch>
            <a:fillRect/>
          </a:stretch>
        </p:blipFill>
        <p:spPr>
          <a:xfrm>
            <a:off x="1280160" y="1658112"/>
            <a:ext cx="7629923" cy="4449868"/>
          </a:xfrm>
          <a:prstGeom prst="rect">
            <a:avLst/>
          </a:prstGeom>
        </p:spPr>
      </p:pic>
      <p:sp>
        <p:nvSpPr>
          <p:cNvPr id="6" name="TextBox 5">
            <a:extLst>
              <a:ext uri="{FF2B5EF4-FFF2-40B4-BE49-F238E27FC236}">
                <a16:creationId xmlns:a16="http://schemas.microsoft.com/office/drawing/2014/main" id="{98F11A67-284B-5F27-F769-3117D4CE0442}"/>
              </a:ext>
            </a:extLst>
          </p:cNvPr>
          <p:cNvSpPr txBox="1"/>
          <p:nvPr/>
        </p:nvSpPr>
        <p:spPr>
          <a:xfrm>
            <a:off x="9494874" y="2445488"/>
            <a:ext cx="2565126" cy="1754326"/>
          </a:xfrm>
          <a:prstGeom prst="rect">
            <a:avLst/>
          </a:prstGeom>
          <a:noFill/>
        </p:spPr>
        <p:txBody>
          <a:bodyPr wrap="none" rtlCol="0">
            <a:spAutoFit/>
          </a:bodyPr>
          <a:lstStyle/>
          <a:p>
            <a:pPr marL="285750" indent="-285750">
              <a:buFont typeface="Arial" panose="020B0604020202020204" pitchFamily="34" charset="0"/>
              <a:buChar char="•"/>
            </a:pPr>
            <a:r>
              <a:rPr lang="en-US" dirty="0"/>
              <a:t>We can see</a:t>
            </a:r>
          </a:p>
          <a:p>
            <a:r>
              <a:rPr lang="en-US" dirty="0"/>
              <a:t>A clear Positive correl-</a:t>
            </a:r>
          </a:p>
          <a:p>
            <a:r>
              <a:rPr lang="en-US" dirty="0"/>
              <a:t>Ation between Life ex-</a:t>
            </a:r>
          </a:p>
          <a:p>
            <a:r>
              <a:rPr lang="en-US" dirty="0"/>
              <a:t>pectancy and GDP per</a:t>
            </a:r>
          </a:p>
          <a:p>
            <a:r>
              <a:rPr lang="en-US" dirty="0"/>
              <a:t>capita </a:t>
            </a:r>
          </a:p>
          <a:p>
            <a:endParaRPr lang="en-US" dirty="0"/>
          </a:p>
        </p:txBody>
      </p:sp>
    </p:spTree>
    <p:extLst>
      <p:ext uri="{BB962C8B-B14F-4D97-AF65-F5344CB8AC3E}">
        <p14:creationId xmlns:p14="http://schemas.microsoft.com/office/powerpoint/2010/main" val="38334665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B3A74-D31D-810E-9A20-B4B760283AD5}"/>
              </a:ext>
            </a:extLst>
          </p:cNvPr>
          <p:cNvSpPr>
            <a:spLocks noGrp="1"/>
          </p:cNvSpPr>
          <p:nvPr>
            <p:ph type="title"/>
          </p:nvPr>
        </p:nvSpPr>
        <p:spPr>
          <a:xfrm>
            <a:off x="762000" y="446069"/>
            <a:ext cx="10668000" cy="615696"/>
          </a:xfrm>
        </p:spPr>
        <p:txBody>
          <a:bodyPr>
            <a:normAutofit fontScale="90000"/>
          </a:bodyPr>
          <a:lstStyle/>
          <a:p>
            <a:r>
              <a:rPr lang="en-US" u="sng" dirty="0"/>
              <a:t>Conclusion</a:t>
            </a:r>
          </a:p>
        </p:txBody>
      </p:sp>
      <p:sp>
        <p:nvSpPr>
          <p:cNvPr id="3" name="Content Placeholder 2">
            <a:extLst>
              <a:ext uri="{FF2B5EF4-FFF2-40B4-BE49-F238E27FC236}">
                <a16:creationId xmlns:a16="http://schemas.microsoft.com/office/drawing/2014/main" id="{948ECA1C-8C95-EFFD-C8B0-592CA09CC7A6}"/>
              </a:ext>
            </a:extLst>
          </p:cNvPr>
          <p:cNvSpPr>
            <a:spLocks noGrp="1"/>
          </p:cNvSpPr>
          <p:nvPr>
            <p:ph idx="1"/>
          </p:nvPr>
        </p:nvSpPr>
        <p:spPr>
          <a:xfrm>
            <a:off x="762000" y="2286001"/>
            <a:ext cx="10668000" cy="1347216"/>
          </a:xfrm>
        </p:spPr>
        <p:style>
          <a:lnRef idx="2">
            <a:schemeClr val="dk1"/>
          </a:lnRef>
          <a:fillRef idx="1">
            <a:schemeClr val="lt1"/>
          </a:fillRef>
          <a:effectRef idx="0">
            <a:schemeClr val="dk1"/>
          </a:effectRef>
          <a:fontRef idx="minor">
            <a:schemeClr val="dk1"/>
          </a:fontRef>
        </p:style>
        <p:txBody>
          <a:bodyPr/>
          <a:lstStyle/>
          <a:p>
            <a:r>
              <a:rPr lang="en-US" dirty="0"/>
              <a:t>It can be concluded that the national income has a positive effect on life expectancy. They are positively correlated</a:t>
            </a:r>
          </a:p>
        </p:txBody>
      </p:sp>
    </p:spTree>
    <p:extLst>
      <p:ext uri="{BB962C8B-B14F-4D97-AF65-F5344CB8AC3E}">
        <p14:creationId xmlns:p14="http://schemas.microsoft.com/office/powerpoint/2010/main" val="470594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478CC-6C23-68A5-A64E-4F8D4226B6E6}"/>
              </a:ext>
            </a:extLst>
          </p:cNvPr>
          <p:cNvSpPr>
            <a:spLocks noGrp="1"/>
          </p:cNvSpPr>
          <p:nvPr>
            <p:ph type="title"/>
          </p:nvPr>
        </p:nvSpPr>
        <p:spPr>
          <a:xfrm>
            <a:off x="762000" y="41536"/>
            <a:ext cx="10668000" cy="1524000"/>
          </a:xfrm>
        </p:spPr>
        <p:txBody>
          <a:bodyPr/>
          <a:lstStyle/>
          <a:p>
            <a:r>
              <a:rPr lang="en-US" dirty="0"/>
              <a:t>Data Sources</a:t>
            </a:r>
          </a:p>
        </p:txBody>
      </p:sp>
      <p:sp>
        <p:nvSpPr>
          <p:cNvPr id="3" name="Content Placeholder 2">
            <a:extLst>
              <a:ext uri="{FF2B5EF4-FFF2-40B4-BE49-F238E27FC236}">
                <a16:creationId xmlns:a16="http://schemas.microsoft.com/office/drawing/2014/main" id="{80E6E26B-4719-5DA6-C93A-C80EAE009588}"/>
              </a:ext>
            </a:extLst>
          </p:cNvPr>
          <p:cNvSpPr>
            <a:spLocks noGrp="1"/>
          </p:cNvSpPr>
          <p:nvPr>
            <p:ph idx="1"/>
          </p:nvPr>
        </p:nvSpPr>
        <p:spPr>
          <a:xfrm>
            <a:off x="762000" y="1488558"/>
            <a:ext cx="10668000" cy="4615525"/>
          </a:xfrm>
        </p:spPr>
        <p:style>
          <a:lnRef idx="2">
            <a:schemeClr val="dk1"/>
          </a:lnRef>
          <a:fillRef idx="1">
            <a:schemeClr val="lt1"/>
          </a:fillRef>
          <a:effectRef idx="0">
            <a:schemeClr val="dk1"/>
          </a:effectRef>
          <a:fontRef idx="minor">
            <a:schemeClr val="dk1"/>
          </a:fontRef>
        </p:style>
        <p:txBody>
          <a:bodyPr/>
          <a:lstStyle/>
          <a:p>
            <a:r>
              <a:rPr lang="en-CA" sz="1800" dirty="0">
                <a:effectLst/>
                <a:latin typeface="TimesNewRomanPSMT"/>
              </a:rPr>
              <a:t>“Current health expenditure (% of GDP).” </a:t>
            </a:r>
            <a:r>
              <a:rPr lang="en-CA" sz="1800" i="1" dirty="0">
                <a:effectLst/>
                <a:latin typeface="TimesNewRomanPS"/>
              </a:rPr>
              <a:t>The World Bank, </a:t>
            </a:r>
            <a:r>
              <a:rPr lang="en-CA" sz="1800" dirty="0">
                <a:solidFill>
                  <a:srgbClr val="0F54CC"/>
                </a:solidFill>
                <a:effectLst/>
                <a:latin typeface="TimesNewRomanPSMT"/>
              </a:rPr>
              <a:t>data.worldbank.org/indicator/SH.XPD.CHEX.GD.ZS </a:t>
            </a:r>
          </a:p>
          <a:p>
            <a:r>
              <a:rPr lang="en-CA" sz="1800" dirty="0">
                <a:hlinkClick r:id="rId2"/>
              </a:rPr>
              <a:t>https://data.worldbank.org/indicator/SH.XPD.CHEX.GD.ZS</a:t>
            </a:r>
            <a:endParaRPr lang="en-CA" sz="1800" dirty="0">
              <a:effectLst/>
            </a:endParaRPr>
          </a:p>
          <a:p>
            <a:r>
              <a:rPr lang="en-CA" sz="1800" dirty="0">
                <a:effectLst/>
                <a:latin typeface="TimesNewRomanPSMT"/>
              </a:rPr>
              <a:t>“GDP per capita (Current US$).” </a:t>
            </a:r>
            <a:r>
              <a:rPr lang="en-CA" sz="1800" i="1" dirty="0">
                <a:effectLst/>
                <a:latin typeface="TimesNewRomanPS"/>
              </a:rPr>
              <a:t>The World Bank</a:t>
            </a:r>
            <a:r>
              <a:rPr lang="en-CA" sz="1800" dirty="0">
                <a:effectLst/>
                <a:latin typeface="TimesNewRomanPSMT"/>
              </a:rPr>
              <a:t>, </a:t>
            </a:r>
            <a:r>
              <a:rPr lang="en-CA" sz="1800" dirty="0">
                <a:solidFill>
                  <a:srgbClr val="0F54CC"/>
                </a:solidFill>
                <a:effectLst/>
                <a:latin typeface="TimesNewRomanPSMT"/>
              </a:rPr>
              <a:t>data.worldbank.org/indicator/NY.GDP.PCAP.CD </a:t>
            </a:r>
          </a:p>
          <a:p>
            <a:r>
              <a:rPr lang="en-CA" sz="1800" dirty="0">
                <a:hlinkClick r:id="rId3"/>
              </a:rPr>
              <a:t>https://data.worldbank.org/indicator/NY.GDP.PCAP.CD</a:t>
            </a:r>
            <a:endParaRPr lang="en-CA" sz="1800" dirty="0">
              <a:effectLst/>
            </a:endParaRPr>
          </a:p>
          <a:p>
            <a:r>
              <a:rPr lang="en-CA" sz="1800" dirty="0">
                <a:effectLst/>
                <a:latin typeface="TimesNewRomanPSMT"/>
              </a:rPr>
              <a:t>“Government Expenditure on Education, Total (% of GDP).” </a:t>
            </a:r>
            <a:r>
              <a:rPr lang="en-CA" sz="1800" i="1" dirty="0">
                <a:effectLst/>
                <a:latin typeface="TimesNewRomanPS"/>
              </a:rPr>
              <a:t>The World Bank</a:t>
            </a:r>
            <a:r>
              <a:rPr lang="en-CA" sz="1800" dirty="0">
                <a:effectLst/>
                <a:latin typeface="TimesNewRomanPSMT"/>
              </a:rPr>
              <a:t>, </a:t>
            </a:r>
            <a:r>
              <a:rPr lang="en-CA" sz="1800" dirty="0">
                <a:solidFill>
                  <a:srgbClr val="0F54CC"/>
                </a:solidFill>
                <a:effectLst/>
                <a:latin typeface="TimesNewRomanPSMT"/>
              </a:rPr>
              <a:t>data.worldbank.org/indicator/SE.XPD.TOTL.GD.ZS </a:t>
            </a:r>
          </a:p>
          <a:p>
            <a:r>
              <a:rPr lang="en-CA" sz="1800" dirty="0">
                <a:hlinkClick r:id="rId4"/>
              </a:rPr>
              <a:t>https://data.worldbank.org/indicator/SE.XPD.TOTL.GD.ZS</a:t>
            </a:r>
            <a:endParaRPr lang="en-CA" sz="1800" dirty="0">
              <a:solidFill>
                <a:srgbClr val="0F54CC"/>
              </a:solidFill>
              <a:effectLst/>
              <a:latin typeface="TimesNewRomanPSMT"/>
            </a:endParaRPr>
          </a:p>
          <a:p>
            <a:endParaRPr lang="en-CA" sz="1800" dirty="0">
              <a:solidFill>
                <a:srgbClr val="0F54CC"/>
              </a:solidFill>
              <a:effectLst/>
              <a:latin typeface="TimesNewRomanPSMT"/>
            </a:endParaRPr>
          </a:p>
          <a:p>
            <a:endParaRPr lang="en-CA" sz="1800" dirty="0">
              <a:solidFill>
                <a:srgbClr val="0F54CC"/>
              </a:solidFill>
              <a:latin typeface="TimesNewRomanPSMT"/>
            </a:endParaRPr>
          </a:p>
          <a:p>
            <a:pPr marL="0" indent="0">
              <a:buNone/>
            </a:pPr>
            <a:endParaRPr lang="en-CA" dirty="0">
              <a:effectLst/>
            </a:endParaRPr>
          </a:p>
          <a:p>
            <a:endParaRPr lang="en-US" dirty="0"/>
          </a:p>
        </p:txBody>
      </p:sp>
    </p:spTree>
    <p:extLst>
      <p:ext uri="{BB962C8B-B14F-4D97-AF65-F5344CB8AC3E}">
        <p14:creationId xmlns:p14="http://schemas.microsoft.com/office/powerpoint/2010/main" val="15015140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0DDF2A-4DD4-578D-6A7D-568669ABA8D4}"/>
              </a:ext>
            </a:extLst>
          </p:cNvPr>
          <p:cNvSpPr>
            <a:spLocks noGrp="1"/>
          </p:cNvSpPr>
          <p:nvPr>
            <p:ph idx="1"/>
          </p:nvPr>
        </p:nvSpPr>
        <p:spPr>
          <a:xfrm>
            <a:off x="762000" y="1786270"/>
            <a:ext cx="10668000" cy="4317813"/>
          </a:xfrm>
        </p:spPr>
        <p:style>
          <a:lnRef idx="2">
            <a:schemeClr val="dk1"/>
          </a:lnRef>
          <a:fillRef idx="1">
            <a:schemeClr val="lt1"/>
          </a:fillRef>
          <a:effectRef idx="0">
            <a:schemeClr val="dk1"/>
          </a:effectRef>
          <a:fontRef idx="minor">
            <a:schemeClr val="dk1"/>
          </a:fontRef>
        </p:style>
        <p:txBody>
          <a:bodyPr/>
          <a:lstStyle/>
          <a:p>
            <a:r>
              <a:rPr lang="en-CA" sz="1800" dirty="0">
                <a:effectLst/>
                <a:latin typeface="TimesNewRomanPSMT"/>
              </a:rPr>
              <a:t>“Life Expectancy at Birth, Total (Years).” </a:t>
            </a:r>
            <a:r>
              <a:rPr lang="en-CA" sz="1800" i="1" dirty="0">
                <a:effectLst/>
                <a:latin typeface="TimesNewRomanPS"/>
              </a:rPr>
              <a:t>The World Bank</a:t>
            </a:r>
            <a:r>
              <a:rPr lang="en-CA" sz="1800" dirty="0">
                <a:effectLst/>
                <a:latin typeface="TimesNewRomanPSMT"/>
              </a:rPr>
              <a:t>, </a:t>
            </a:r>
            <a:r>
              <a:rPr lang="en-CA" sz="1800" dirty="0">
                <a:solidFill>
                  <a:srgbClr val="0F54CC"/>
                </a:solidFill>
                <a:effectLst/>
                <a:latin typeface="TimesNewRomanPSMT"/>
              </a:rPr>
              <a:t>data.worldbank.org/indicator/SP.DYN.LE00.IN</a:t>
            </a:r>
          </a:p>
          <a:p>
            <a:r>
              <a:rPr lang="en-CA" sz="1800" dirty="0">
                <a:solidFill>
                  <a:srgbClr val="0F54CC"/>
                </a:solidFill>
                <a:effectLst/>
                <a:latin typeface="TimesNewRomanPSMT"/>
              </a:rPr>
              <a:t> </a:t>
            </a:r>
            <a:r>
              <a:rPr lang="en-CA" sz="1800" dirty="0">
                <a:hlinkClick r:id="rId2"/>
              </a:rPr>
              <a:t>https://data.worldbank.org/indicator/SP.DYN.LE00.IN</a:t>
            </a:r>
            <a:endParaRPr lang="en-CA" sz="1800" dirty="0">
              <a:effectLst/>
            </a:endParaRPr>
          </a:p>
          <a:p>
            <a:r>
              <a:rPr lang="en-CA" sz="1800" dirty="0">
                <a:effectLst/>
                <a:latin typeface="TimesNewRomanPSMT"/>
              </a:rPr>
              <a:t>“Population growth (annual %).” </a:t>
            </a:r>
            <a:r>
              <a:rPr lang="en-CA" sz="1800" i="1" dirty="0">
                <a:effectLst/>
                <a:latin typeface="TimesNewRomanPS"/>
              </a:rPr>
              <a:t>The World Bank, </a:t>
            </a:r>
            <a:r>
              <a:rPr lang="en-CA" sz="1800" dirty="0">
                <a:solidFill>
                  <a:srgbClr val="0F54CC"/>
                </a:solidFill>
                <a:effectLst/>
                <a:latin typeface="TimesNewRomanPSMT"/>
              </a:rPr>
              <a:t>data.worldbank.org/indicator/SP.POP.GROW </a:t>
            </a:r>
          </a:p>
          <a:p>
            <a:r>
              <a:rPr lang="en-CA" sz="1800" dirty="0">
                <a:hlinkClick r:id="rId3"/>
              </a:rPr>
              <a:t>https://data.worldbank.org/indicator/SP.POP.GROW</a:t>
            </a:r>
            <a:endParaRPr lang="en-CA" sz="1800" dirty="0">
              <a:effectLst/>
            </a:endParaRPr>
          </a:p>
          <a:p>
            <a:pPr marL="0" indent="0">
              <a:buNone/>
            </a:pPr>
            <a:endParaRPr lang="en-US" dirty="0"/>
          </a:p>
        </p:txBody>
      </p:sp>
      <p:sp>
        <p:nvSpPr>
          <p:cNvPr id="2" name="TextBox 1">
            <a:extLst>
              <a:ext uri="{FF2B5EF4-FFF2-40B4-BE49-F238E27FC236}">
                <a16:creationId xmlns:a16="http://schemas.microsoft.com/office/drawing/2014/main" id="{095A28C7-E2B8-1400-87DF-80C0599A3EC6}"/>
              </a:ext>
            </a:extLst>
          </p:cNvPr>
          <p:cNvSpPr txBox="1"/>
          <p:nvPr/>
        </p:nvSpPr>
        <p:spPr>
          <a:xfrm>
            <a:off x="762000" y="1020726"/>
            <a:ext cx="2645019" cy="584775"/>
          </a:xfrm>
          <a:prstGeom prst="rect">
            <a:avLst/>
          </a:prstGeom>
          <a:noFill/>
        </p:spPr>
        <p:txBody>
          <a:bodyPr wrap="none" rtlCol="0">
            <a:spAutoFit/>
          </a:bodyPr>
          <a:lstStyle/>
          <a:p>
            <a:r>
              <a:rPr lang="en-US" sz="3200" dirty="0"/>
              <a:t>Data Sources</a:t>
            </a:r>
          </a:p>
        </p:txBody>
      </p:sp>
    </p:spTree>
    <p:extLst>
      <p:ext uri="{BB962C8B-B14F-4D97-AF65-F5344CB8AC3E}">
        <p14:creationId xmlns:p14="http://schemas.microsoft.com/office/powerpoint/2010/main" val="7372094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A389C-6964-11CC-4769-50353D8F41A1}"/>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0D10D75-5B53-74BA-C56D-A2D358B38694}"/>
              </a:ext>
            </a:extLst>
          </p:cNvPr>
          <p:cNvSpPr>
            <a:spLocks noGrp="1"/>
          </p:cNvSpPr>
          <p:nvPr>
            <p:ph idx="1"/>
          </p:nvPr>
        </p:nvSpPr>
        <p:spPr/>
        <p:style>
          <a:lnRef idx="2">
            <a:schemeClr val="dk1"/>
          </a:lnRef>
          <a:fillRef idx="1">
            <a:schemeClr val="lt1"/>
          </a:fillRef>
          <a:effectRef idx="0">
            <a:schemeClr val="dk1"/>
          </a:effectRef>
          <a:fontRef idx="minor">
            <a:schemeClr val="dk1"/>
          </a:fontRef>
        </p:style>
        <p:txBody>
          <a:bodyPr/>
          <a:lstStyle/>
          <a:p>
            <a:r>
              <a:rPr lang="en-CA" sz="1800" dirty="0">
                <a:latin typeface="TimesNewRomanPSMT"/>
              </a:rPr>
              <a:t>Roser, Max, et al. “Life Expectancy.” Our World in Data, 23 May 2013, </a:t>
            </a:r>
            <a:r>
              <a:rPr lang="en-CA" sz="1800" dirty="0">
                <a:solidFill>
                  <a:srgbClr val="0F54CC"/>
                </a:solidFill>
                <a:effectLst/>
                <a:latin typeface="TimesNewRomanPSMT"/>
              </a:rPr>
              <a:t>ourworldindata.org/life-expectancy </a:t>
            </a:r>
          </a:p>
          <a:p>
            <a:r>
              <a:rPr lang="en-CA" sz="1800" dirty="0">
                <a:effectLst/>
                <a:latin typeface="TimesNewRomanPSMT"/>
              </a:rPr>
              <a:t> Taylor ,Patrick (2021) A Cross-Country Analysis of the Relationship Between National Income and Life Expectancy , Georgia Institute of Technology </a:t>
            </a:r>
            <a:endParaRPr lang="en-CA" dirty="0">
              <a:effectLst/>
            </a:endParaRPr>
          </a:p>
          <a:p>
            <a:endParaRPr lang="en-CA" dirty="0">
              <a:effectLst/>
            </a:endParaRPr>
          </a:p>
          <a:p>
            <a:endParaRPr lang="en-CA" dirty="0">
              <a:effectLst/>
            </a:endParaRPr>
          </a:p>
          <a:p>
            <a:endParaRPr lang="en-US" dirty="0"/>
          </a:p>
        </p:txBody>
      </p:sp>
    </p:spTree>
    <p:extLst>
      <p:ext uri="{BB962C8B-B14F-4D97-AF65-F5344CB8AC3E}">
        <p14:creationId xmlns:p14="http://schemas.microsoft.com/office/powerpoint/2010/main" val="2806815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B6BC6-DFA6-8EF0-B65F-077253B21A16}"/>
              </a:ext>
            </a:extLst>
          </p:cNvPr>
          <p:cNvSpPr>
            <a:spLocks noGrp="1"/>
          </p:cNvSpPr>
          <p:nvPr>
            <p:ph type="title"/>
          </p:nvPr>
        </p:nvSpPr>
        <p:spPr>
          <a:xfrm>
            <a:off x="762000" y="351726"/>
            <a:ext cx="10668000" cy="1111314"/>
          </a:xfrm>
        </p:spPr>
        <p:txBody>
          <a:bodyPr>
            <a:normAutofit/>
          </a:bodyPr>
          <a:lstStyle/>
          <a:p>
            <a:r>
              <a:rPr lang="en-US" sz="2800" u="sng" dirty="0"/>
              <a:t>Graph of Income per capita vs life expectancy in South-eastern Africa</a:t>
            </a:r>
          </a:p>
        </p:txBody>
      </p:sp>
      <p:graphicFrame>
        <p:nvGraphicFramePr>
          <p:cNvPr id="7" name="Content Placeholder 3">
            <a:extLst>
              <a:ext uri="{FF2B5EF4-FFF2-40B4-BE49-F238E27FC236}">
                <a16:creationId xmlns:a16="http://schemas.microsoft.com/office/drawing/2014/main" id="{7F2437D1-C5EF-A1F8-6C11-46F904B5E5F8}"/>
              </a:ext>
            </a:extLst>
          </p:cNvPr>
          <p:cNvGraphicFramePr>
            <a:graphicFrameLocks noGrp="1"/>
          </p:cNvGraphicFramePr>
          <p:nvPr>
            <p:ph idx="1"/>
            <p:extLst>
              <p:ext uri="{D42A27DB-BD31-4B8C-83A1-F6EECF244321}">
                <p14:modId xmlns:p14="http://schemas.microsoft.com/office/powerpoint/2010/main" val="3442708802"/>
              </p:ext>
            </p:extLst>
          </p:nvPr>
        </p:nvGraphicFramePr>
        <p:xfrm>
          <a:off x="762000" y="1694688"/>
          <a:ext cx="10668000" cy="44092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37353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1CB8C-60D0-1682-BD0D-C8D1C13360F6}"/>
              </a:ext>
            </a:extLst>
          </p:cNvPr>
          <p:cNvSpPr>
            <a:spLocks noGrp="1"/>
          </p:cNvSpPr>
          <p:nvPr>
            <p:ph type="title"/>
          </p:nvPr>
        </p:nvSpPr>
        <p:spPr>
          <a:xfrm>
            <a:off x="762000" y="348678"/>
            <a:ext cx="10668000" cy="810768"/>
          </a:xfrm>
        </p:spPr>
        <p:txBody>
          <a:bodyPr>
            <a:normAutofit/>
          </a:bodyPr>
          <a:lstStyle/>
          <a:p>
            <a:r>
              <a:rPr lang="en-US" sz="2800" u="sng" dirty="0"/>
              <a:t>Graph of Income per capita vs life expectancy in North America</a:t>
            </a:r>
          </a:p>
        </p:txBody>
      </p:sp>
      <p:graphicFrame>
        <p:nvGraphicFramePr>
          <p:cNvPr id="3" name="Chart 2">
            <a:extLst>
              <a:ext uri="{FF2B5EF4-FFF2-40B4-BE49-F238E27FC236}">
                <a16:creationId xmlns:a16="http://schemas.microsoft.com/office/drawing/2014/main" id="{D754968A-FB7D-C2D6-A4BA-A041B3D9F446}"/>
              </a:ext>
            </a:extLst>
          </p:cNvPr>
          <p:cNvGraphicFramePr>
            <a:graphicFrameLocks/>
          </p:cNvGraphicFramePr>
          <p:nvPr/>
        </p:nvGraphicFramePr>
        <p:xfrm>
          <a:off x="3810000" y="205740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ontent Placeholder 3">
            <a:extLst>
              <a:ext uri="{FF2B5EF4-FFF2-40B4-BE49-F238E27FC236}">
                <a16:creationId xmlns:a16="http://schemas.microsoft.com/office/drawing/2014/main" id="{7781D158-385A-778E-13BE-FBB0CF8EB248}"/>
              </a:ext>
            </a:extLst>
          </p:cNvPr>
          <p:cNvGraphicFramePr>
            <a:graphicFrameLocks noGrp="1"/>
          </p:cNvGraphicFramePr>
          <p:nvPr>
            <p:ph idx="1"/>
            <p:extLst>
              <p:ext uri="{D42A27DB-BD31-4B8C-83A1-F6EECF244321}">
                <p14:modId xmlns:p14="http://schemas.microsoft.com/office/powerpoint/2010/main" val="3021169058"/>
              </p:ext>
            </p:extLst>
          </p:nvPr>
        </p:nvGraphicFramePr>
        <p:xfrm>
          <a:off x="762000" y="1597152"/>
          <a:ext cx="10668000" cy="450678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65627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14BD8-FD91-CBD5-2E1B-2620B8096E51}"/>
              </a:ext>
            </a:extLst>
          </p:cNvPr>
          <p:cNvSpPr>
            <a:spLocks noGrp="1"/>
          </p:cNvSpPr>
          <p:nvPr>
            <p:ph type="title"/>
          </p:nvPr>
        </p:nvSpPr>
        <p:spPr>
          <a:xfrm>
            <a:off x="762000" y="108858"/>
            <a:ext cx="10668000" cy="1524000"/>
          </a:xfrm>
        </p:spPr>
        <p:txBody>
          <a:bodyPr>
            <a:normAutofit/>
          </a:bodyPr>
          <a:lstStyle/>
          <a:p>
            <a:r>
              <a:rPr lang="en-US" sz="2800" u="sng" dirty="0"/>
              <a:t>Design and Setting</a:t>
            </a:r>
          </a:p>
        </p:txBody>
      </p:sp>
      <p:sp>
        <p:nvSpPr>
          <p:cNvPr id="3" name="Content Placeholder 2">
            <a:extLst>
              <a:ext uri="{FF2B5EF4-FFF2-40B4-BE49-F238E27FC236}">
                <a16:creationId xmlns:a16="http://schemas.microsoft.com/office/drawing/2014/main" id="{CA4C7B2D-C872-3AC1-D09B-95DA80FD7E40}"/>
              </a:ext>
            </a:extLst>
          </p:cNvPr>
          <p:cNvSpPr>
            <a:spLocks noGrp="1"/>
          </p:cNvSpPr>
          <p:nvPr>
            <p:ph idx="1"/>
          </p:nvPr>
        </p:nvSpPr>
        <p:spPr>
          <a:xfrm>
            <a:off x="762000" y="1731265"/>
            <a:ext cx="10668000" cy="3645408"/>
          </a:xfrm>
        </p:spPr>
        <p:style>
          <a:lnRef idx="2">
            <a:schemeClr val="dk1"/>
          </a:lnRef>
          <a:fillRef idx="1">
            <a:schemeClr val="lt1"/>
          </a:fillRef>
          <a:effectRef idx="0">
            <a:schemeClr val="dk1"/>
          </a:effectRef>
          <a:fontRef idx="minor">
            <a:schemeClr val="dk1"/>
          </a:fontRef>
        </p:style>
        <p:txBody>
          <a:bodyPr>
            <a:normAutofit/>
          </a:bodyPr>
          <a:lstStyle/>
          <a:p>
            <a:r>
              <a:rPr lang="en-US" sz="2400" dirty="0"/>
              <a:t>Data on 266 countries  from 1960 to 2021 each:</a:t>
            </a:r>
          </a:p>
          <a:p>
            <a:r>
              <a:rPr lang="en-US" sz="2400" dirty="0"/>
              <a:t>Life Expectancy</a:t>
            </a:r>
          </a:p>
          <a:p>
            <a:r>
              <a:rPr lang="en-US" sz="2400" dirty="0"/>
              <a:t>GDP per capita</a:t>
            </a:r>
          </a:p>
          <a:p>
            <a:r>
              <a:rPr lang="en-US" sz="2400" dirty="0"/>
              <a:t> Education spending by Government as percentage of GDP</a:t>
            </a:r>
          </a:p>
          <a:p>
            <a:r>
              <a:rPr lang="en-US" sz="2400" dirty="0"/>
              <a:t>Population growth rate </a:t>
            </a:r>
          </a:p>
          <a:p>
            <a:r>
              <a:rPr lang="en-US" sz="2400" dirty="0"/>
              <a:t>Health expenditure as a percentage of GDP</a:t>
            </a:r>
          </a:p>
        </p:txBody>
      </p:sp>
    </p:spTree>
    <p:extLst>
      <p:ext uri="{BB962C8B-B14F-4D97-AF65-F5344CB8AC3E}">
        <p14:creationId xmlns:p14="http://schemas.microsoft.com/office/powerpoint/2010/main" val="410746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E07A7-702B-1B73-2F3A-00004670580B}"/>
              </a:ext>
            </a:extLst>
          </p:cNvPr>
          <p:cNvSpPr>
            <a:spLocks noGrp="1"/>
          </p:cNvSpPr>
          <p:nvPr>
            <p:ph type="title"/>
          </p:nvPr>
        </p:nvSpPr>
        <p:spPr>
          <a:xfrm>
            <a:off x="762000" y="176784"/>
            <a:ext cx="10668000" cy="859536"/>
          </a:xfrm>
        </p:spPr>
        <p:txBody>
          <a:bodyPr>
            <a:normAutofit/>
          </a:bodyPr>
          <a:lstStyle/>
          <a:p>
            <a:r>
              <a:rPr lang="en-US" sz="2800" u="sng" dirty="0"/>
              <a:t>RELATED LITERATURE</a:t>
            </a:r>
          </a:p>
        </p:txBody>
      </p:sp>
      <p:sp>
        <p:nvSpPr>
          <p:cNvPr id="3" name="Content Placeholder 2">
            <a:extLst>
              <a:ext uri="{FF2B5EF4-FFF2-40B4-BE49-F238E27FC236}">
                <a16:creationId xmlns:a16="http://schemas.microsoft.com/office/drawing/2014/main" id="{68CAB9F0-02FA-E8BA-8EF1-6873DACE567C}"/>
              </a:ext>
            </a:extLst>
          </p:cNvPr>
          <p:cNvSpPr>
            <a:spLocks noGrp="1"/>
          </p:cNvSpPr>
          <p:nvPr>
            <p:ph idx="1"/>
          </p:nvPr>
        </p:nvSpPr>
        <p:spPr>
          <a:xfrm>
            <a:off x="762000" y="1316736"/>
            <a:ext cx="10668000" cy="3877056"/>
          </a:xfrm>
        </p:spPr>
        <p:style>
          <a:lnRef idx="2">
            <a:schemeClr val="dk1"/>
          </a:lnRef>
          <a:fillRef idx="1">
            <a:schemeClr val="lt1"/>
          </a:fillRef>
          <a:effectRef idx="0">
            <a:schemeClr val="dk1"/>
          </a:effectRef>
          <a:fontRef idx="minor">
            <a:schemeClr val="dk1"/>
          </a:fontRef>
        </p:style>
        <p:txBody>
          <a:bodyPr/>
          <a:lstStyle/>
          <a:p>
            <a:r>
              <a:rPr lang="en-US" dirty="0"/>
              <a:t>The association between Income and Life Expectancy in the United States,(2001-2014) , by Raj Chetty, Michael Stepner,Sarah Abraham, Shelby Lin,Benjamin Swderi,Nicolas Turner, Augustus Bergeron, and David Cutler.</a:t>
            </a:r>
          </a:p>
          <a:p>
            <a:pPr marL="0" indent="0">
              <a:buNone/>
            </a:pPr>
            <a:r>
              <a:rPr lang="en-US" dirty="0"/>
              <a:t>   Results :  -Higher income was associated with greater longevity                        </a:t>
            </a:r>
          </a:p>
          <a:p>
            <a:pPr marL="0" indent="0">
              <a:buNone/>
            </a:pPr>
            <a:r>
              <a:rPr lang="en-US" dirty="0"/>
              <a:t>                     throughout the income distribution.</a:t>
            </a:r>
          </a:p>
        </p:txBody>
      </p:sp>
    </p:spTree>
    <p:extLst>
      <p:ext uri="{BB962C8B-B14F-4D97-AF65-F5344CB8AC3E}">
        <p14:creationId xmlns:p14="http://schemas.microsoft.com/office/powerpoint/2010/main" val="1427813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C56774-6DE6-40C8-859A-E12CD445207F}"/>
              </a:ext>
            </a:extLst>
          </p:cNvPr>
          <p:cNvSpPr>
            <a:spLocks noGrp="1"/>
          </p:cNvSpPr>
          <p:nvPr>
            <p:ph idx="1"/>
          </p:nvPr>
        </p:nvSpPr>
        <p:spPr>
          <a:xfrm>
            <a:off x="762000" y="1645637"/>
            <a:ext cx="10668000" cy="2780060"/>
          </a:xfrm>
        </p:spPr>
        <p:style>
          <a:lnRef idx="2">
            <a:schemeClr val="dk1"/>
          </a:lnRef>
          <a:fillRef idx="1">
            <a:schemeClr val="lt1"/>
          </a:fillRef>
          <a:effectRef idx="0">
            <a:schemeClr val="dk1"/>
          </a:effectRef>
          <a:fontRef idx="minor">
            <a:schemeClr val="dk1"/>
          </a:fontRef>
        </p:style>
        <p:txBody>
          <a:bodyPr/>
          <a:lstStyle/>
          <a:p>
            <a:r>
              <a:rPr lang="en-US" dirty="0"/>
              <a:t>A Cross-Country Analysis of the Relationship Between National Income and Life Expectancy by Patrick Taylor (April 30,2021 )</a:t>
            </a:r>
          </a:p>
          <a:p>
            <a:pPr marL="0" indent="0">
              <a:buNone/>
            </a:pPr>
            <a:r>
              <a:rPr lang="en-US" dirty="0"/>
              <a:t>     Results :  -National Income is positively correlated to Life </a:t>
            </a:r>
          </a:p>
          <a:p>
            <a:pPr marL="0" indent="0">
              <a:buNone/>
            </a:pPr>
            <a:r>
              <a:rPr lang="en-US" dirty="0"/>
              <a:t>                        expectancy</a:t>
            </a:r>
          </a:p>
        </p:txBody>
      </p:sp>
    </p:spTree>
    <p:extLst>
      <p:ext uri="{BB962C8B-B14F-4D97-AF65-F5344CB8AC3E}">
        <p14:creationId xmlns:p14="http://schemas.microsoft.com/office/powerpoint/2010/main" val="1815132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EA345-C950-6661-CC24-61206DE29114}"/>
              </a:ext>
            </a:extLst>
          </p:cNvPr>
          <p:cNvSpPr>
            <a:spLocks noGrp="1"/>
          </p:cNvSpPr>
          <p:nvPr>
            <p:ph type="title"/>
          </p:nvPr>
        </p:nvSpPr>
        <p:spPr>
          <a:xfrm>
            <a:off x="762000" y="762000"/>
            <a:ext cx="10668000" cy="725424"/>
          </a:xfrm>
        </p:spPr>
        <p:txBody>
          <a:bodyPr>
            <a:normAutofit/>
          </a:bodyPr>
          <a:lstStyle/>
          <a:p>
            <a:r>
              <a:rPr lang="en-US" sz="2800" u="sng" dirty="0"/>
              <a:t>ROAD MAP</a:t>
            </a:r>
          </a:p>
        </p:txBody>
      </p:sp>
      <p:sp>
        <p:nvSpPr>
          <p:cNvPr id="3" name="Content Placeholder 2">
            <a:extLst>
              <a:ext uri="{FF2B5EF4-FFF2-40B4-BE49-F238E27FC236}">
                <a16:creationId xmlns:a16="http://schemas.microsoft.com/office/drawing/2014/main" id="{8039EB0C-BE58-68A5-3A27-A72CAE11BEEB}"/>
              </a:ext>
            </a:extLst>
          </p:cNvPr>
          <p:cNvSpPr>
            <a:spLocks noGrp="1"/>
          </p:cNvSpPr>
          <p:nvPr>
            <p:ph idx="1"/>
          </p:nvPr>
        </p:nvSpPr>
        <p:spPr>
          <a:xfrm>
            <a:off x="762000" y="2286001"/>
            <a:ext cx="10668000" cy="2810256"/>
          </a:xfrm>
        </p:spPr>
        <p:style>
          <a:lnRef idx="2">
            <a:schemeClr val="dk1"/>
          </a:lnRef>
          <a:fillRef idx="1">
            <a:schemeClr val="lt1"/>
          </a:fillRef>
          <a:effectRef idx="0">
            <a:schemeClr val="dk1"/>
          </a:effectRef>
          <a:fontRef idx="minor">
            <a:schemeClr val="dk1"/>
          </a:fontRef>
        </p:style>
        <p:txBody>
          <a:bodyPr/>
          <a:lstStyle/>
          <a:p>
            <a:r>
              <a:rPr lang="en-US" dirty="0"/>
              <a:t>Defining Life Expectancy</a:t>
            </a:r>
          </a:p>
          <a:p>
            <a:r>
              <a:rPr lang="en-US" dirty="0"/>
              <a:t>Data Construction and empirical Strategy</a:t>
            </a:r>
          </a:p>
          <a:p>
            <a:r>
              <a:rPr lang="en-US" dirty="0"/>
              <a:t>Analysis</a:t>
            </a:r>
          </a:p>
          <a:p>
            <a:r>
              <a:rPr lang="en-US" dirty="0"/>
              <a:t>Conclusion</a:t>
            </a:r>
          </a:p>
        </p:txBody>
      </p:sp>
    </p:spTree>
    <p:extLst>
      <p:ext uri="{BB962C8B-B14F-4D97-AF65-F5344CB8AC3E}">
        <p14:creationId xmlns:p14="http://schemas.microsoft.com/office/powerpoint/2010/main" val="595971001"/>
      </p:ext>
    </p:extLst>
  </p:cSld>
  <p:clrMapOvr>
    <a:masterClrMapping/>
  </p:clrMapOvr>
</p:sld>
</file>

<file path=ppt/theme/theme1.xml><?xml version="1.0" encoding="utf-8"?>
<a:theme xmlns:a="http://schemas.openxmlformats.org/drawingml/2006/main" name="PebbleVTI">
  <a:themeElements>
    <a:clrScheme name="Blush 3">
      <a:dk1>
        <a:sysClr val="windowText" lastClr="000000"/>
      </a:dk1>
      <a:lt1>
        <a:sysClr val="window" lastClr="FFFFFF"/>
      </a:lt1>
      <a:dk2>
        <a:srgbClr val="B15E4E"/>
      </a:dk2>
      <a:lt2>
        <a:srgbClr val="FFFFFF"/>
      </a:lt2>
      <a:accent1>
        <a:srgbClr val="C5B096"/>
      </a:accent1>
      <a:accent2>
        <a:srgbClr val="ECA855"/>
      </a:accent2>
      <a:accent3>
        <a:srgbClr val="9BBFB0"/>
      </a:accent3>
      <a:accent4>
        <a:srgbClr val="A9AEA7"/>
      </a:accent4>
      <a:accent5>
        <a:srgbClr val="6A787C"/>
      </a:accent5>
      <a:accent6>
        <a:srgbClr val="3B4345"/>
      </a:accent6>
      <a:hlink>
        <a:srgbClr val="ECA855"/>
      </a:hlink>
      <a:folHlink>
        <a:srgbClr val="6A392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docProps/app.xml><?xml version="1.0" encoding="utf-8"?>
<Properties xmlns="http://schemas.openxmlformats.org/officeDocument/2006/extended-properties" xmlns:vt="http://schemas.openxmlformats.org/officeDocument/2006/docPropsVTypes">
  <TotalTime>762</TotalTime>
  <Words>1478</Words>
  <Application>Microsoft Macintosh PowerPoint</Application>
  <PresentationFormat>Widescreen</PresentationFormat>
  <Paragraphs>99</Paragraphs>
  <Slides>35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Arial</vt:lpstr>
      <vt:lpstr>Avenir Next LT Pro</vt:lpstr>
      <vt:lpstr>Avenir Next LT Pro Light</vt:lpstr>
      <vt:lpstr>Cambria Math</vt:lpstr>
      <vt:lpstr>Sitka Subheading</vt:lpstr>
      <vt:lpstr>Times New Roman</vt:lpstr>
      <vt:lpstr>TimesNewRomanPS</vt:lpstr>
      <vt:lpstr>TimesNewRomanPSMT</vt:lpstr>
      <vt:lpstr>Wingdings</vt:lpstr>
      <vt:lpstr>PebbleVTI</vt:lpstr>
      <vt:lpstr>IMPACT OF NATIONAL INCOME ON LIFE EXPECTANCY</vt:lpstr>
      <vt:lpstr>MOTIVATION</vt:lpstr>
      <vt:lpstr>PowerPoint Presentation</vt:lpstr>
      <vt:lpstr>Graph of Income per capita vs life expectancy in South-eastern Africa</vt:lpstr>
      <vt:lpstr>Graph of Income per capita vs life expectancy in North America</vt:lpstr>
      <vt:lpstr>Design and Setting</vt:lpstr>
      <vt:lpstr>RELATED LITERATURE</vt:lpstr>
      <vt:lpstr>PowerPoint Presentation</vt:lpstr>
      <vt:lpstr>ROAD MAP</vt:lpstr>
      <vt:lpstr>What is life expectancy</vt:lpstr>
      <vt:lpstr>Data Construction and empirical strategy</vt:lpstr>
      <vt:lpstr>PowerPoint Presentation</vt:lpstr>
      <vt:lpstr>PowerPoint Presentation</vt:lpstr>
      <vt:lpstr>Equation</vt:lpstr>
      <vt:lpstr>PowerPoint Presentation</vt:lpstr>
      <vt:lpstr>Correlation of regressors</vt:lpstr>
      <vt:lpstr>First regression OLS</vt:lpstr>
      <vt:lpstr>Description</vt:lpstr>
      <vt:lpstr>Second OLS regression : with only Log GDP PER CAPITA</vt:lpstr>
      <vt:lpstr>Description of regression result</vt:lpstr>
      <vt:lpstr>Third regression: Introduction of other covariates</vt:lpstr>
      <vt:lpstr>PowerPoint Presentation</vt:lpstr>
      <vt:lpstr>4TH REGRESSION : The base for comparison in this regression is Afghanistan</vt:lpstr>
      <vt:lpstr>PowerPoint Presentation</vt:lpstr>
      <vt:lpstr>FIXED EFFECT REGRESSION :Identical coefficients to the previous regression with Country as categorical variable</vt:lpstr>
      <vt:lpstr>TABLE RESULTS FOR EACH METHOD USED ACCORDINGLY</vt:lpstr>
      <vt:lpstr>PowerPoint Presentation</vt:lpstr>
      <vt:lpstr>Comparison</vt:lpstr>
      <vt:lpstr>DESCRIPTIVE GRAPHS OF GDP PER CAPITA VS LIFE EXPECTANCY FOR ALL COUNTRIES TOGETHER</vt:lpstr>
      <vt:lpstr>SCATTER PLOT FOR BELGIUM, LIFE EXPECTANCY VS GDP PER CAPITA</vt:lpstr>
      <vt:lpstr>SCATTER PLOT FOR BURKINA FASO, LIFE EXPECTANCY VS GDP PER CAPITA</vt:lpstr>
      <vt:lpstr>Conclusion</vt:lpstr>
      <vt:lpstr>Data Sources</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IMPACT OF NATIONAL INCOME ON LIFE EXPECTANCY</dc:title>
  <dc:creator>Alphonse Junior Silatchom Nyoumsi III</dc:creator>
  <cp:lastModifiedBy>Alphonse Junior Silatchom Nyoumsi III</cp:lastModifiedBy>
  <cp:revision>67</cp:revision>
  <dcterms:created xsi:type="dcterms:W3CDTF">2022-11-11T08:27:16Z</dcterms:created>
  <dcterms:modified xsi:type="dcterms:W3CDTF">2024-02-22T09:42:58Z</dcterms:modified>
</cp:coreProperties>
</file>